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0" r:id="rId2"/>
    <p:sldId id="258" r:id="rId3"/>
    <p:sldId id="278" r:id="rId4"/>
    <p:sldId id="260" r:id="rId5"/>
    <p:sldId id="273" r:id="rId6"/>
    <p:sldId id="265" r:id="rId7"/>
    <p:sldId id="267" r:id="rId8"/>
    <p:sldId id="266" r:id="rId9"/>
    <p:sldId id="264" r:id="rId10"/>
    <p:sldId id="262" r:id="rId11"/>
    <p:sldId id="263" r:id="rId12"/>
    <p:sldId id="271" r:id="rId13"/>
    <p:sldId id="272" r:id="rId14"/>
    <p:sldId id="274" r:id="rId15"/>
    <p:sldId id="275" r:id="rId16"/>
    <p:sldId id="277" r:id="rId17"/>
    <p:sldId id="276" r:id="rId18"/>
    <p:sldId id="279"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A4C3"/>
    <a:srgbClr val="91527C"/>
    <a:srgbClr val="1D2429"/>
    <a:srgbClr val="FF01FD"/>
    <a:srgbClr val="1B2227"/>
    <a:srgbClr val="6C6FEE"/>
    <a:srgbClr val="7B3C05"/>
    <a:srgbClr val="773406"/>
    <a:srgbClr val="FFB33C"/>
    <a:srgbClr val="7A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4" autoAdjust="0"/>
    <p:restoredTop sz="94660"/>
  </p:normalViewPr>
  <p:slideViewPr>
    <p:cSldViewPr snapToGrid="0">
      <p:cViewPr>
        <p:scale>
          <a:sx n="74" d="100"/>
          <a:sy n="74" d="100"/>
        </p:scale>
        <p:origin x="36"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09966C-7239-4B46-BC78-DA4A3A560709}" type="datetimeFigureOut">
              <a:rPr lang="en-IN" smtClean="0"/>
              <a:t>23-04-2024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AA5054-6540-4108-9263-091368F14136}" type="slidenum">
              <a:rPr lang="en-IN" smtClean="0"/>
              <a:t>‹#›</a:t>
            </a:fld>
            <a:endParaRPr lang="en-IN"/>
          </a:p>
        </p:txBody>
      </p:sp>
    </p:spTree>
    <p:extLst>
      <p:ext uri="{BB962C8B-B14F-4D97-AF65-F5344CB8AC3E}">
        <p14:creationId xmlns:p14="http://schemas.microsoft.com/office/powerpoint/2010/main" val="1297376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3A0E-9910-4F87-1D2C-0CFF39109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5D494A-E8B6-0D9F-91C6-DD0462775E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9766FC-0255-A035-2675-6D305E778E1E}"/>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257D0F8F-D841-580F-E081-D1E57665F0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337168-29B1-6399-6ECF-6BCDA9927E2B}"/>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372099076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9E78-BD80-E419-D3A3-9847A618B6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F161AC-5496-AF17-4E17-E49AFBCC9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B30728-6B67-1FE6-19C6-E18E615DCC89}"/>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F8BC3C9A-CABA-CEE7-C003-367BCE56B1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0A298A-A5D5-4237-6698-BC0CD53C7C77}"/>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175871718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148107-6C7C-D3CF-1B17-5128E5C2CD39}"/>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155EA7-B00E-B923-6E39-4A890FB279B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53B12-5BAF-EE4D-DB87-951B920600B5}"/>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DCB6621C-63C1-E689-5809-F0509CC06D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653520-146C-9F61-CD2F-097FA40CD3BF}"/>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265189058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3C21-8BA1-FE23-CD19-464E784B29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B951D8-152F-6E6D-043D-80E252BD5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5C8E39-0095-22B8-BC86-EF88FD0CCFA4}"/>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FAC45386-3E25-5DCE-7AA0-5A4D99BDF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C9A5AD-5E2B-653F-872A-2214D1B5A398}"/>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318013479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B943-DC75-B55D-33BE-54F96A347CCC}"/>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A344E5-D278-19FF-47D3-47FFB816415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5D1939-2379-FA54-BAE8-A4EA9DC5C63F}"/>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D085744D-E996-B3B6-DC4F-CC651A8D56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F82611-71AB-8032-0E39-7AD78E73A17A}"/>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223542307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E178-591B-DD75-C802-3B0CAD2148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E5438F-96BB-6BEC-159C-B7F0DDC9D8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A8B09B-9595-7752-E947-1D3182368E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6563E4-316A-78D3-B3FD-C63247423EBC}"/>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6" name="Footer Placeholder 5">
            <a:extLst>
              <a:ext uri="{FF2B5EF4-FFF2-40B4-BE49-F238E27FC236}">
                <a16:creationId xmlns:a16="http://schemas.microsoft.com/office/drawing/2014/main" id="{D7569324-A2C0-4338-8A27-171C0DE8F0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695437-B9DA-1439-0A68-93ECC6207941}"/>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424121442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A14E-BA2D-515C-5233-66F8D04046E4}"/>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CEA668-37A8-2736-BF85-46BF06C0A8A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FE1978-1050-60A5-2DB9-CB7DA678D2E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D87E64-5CFA-F4E1-9695-A2E1ED6A933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AF1944-C4DE-7D2F-1D1D-E477071FD37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C3D4B-213B-DB07-5D1B-5DE4AE75E887}"/>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8" name="Footer Placeholder 7">
            <a:extLst>
              <a:ext uri="{FF2B5EF4-FFF2-40B4-BE49-F238E27FC236}">
                <a16:creationId xmlns:a16="http://schemas.microsoft.com/office/drawing/2014/main" id="{AE3FEFCE-1514-1B15-09C7-117EC5AE9E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D2013B-1004-BD9A-2C6F-387629373B9B}"/>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26223505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52FA-676E-9972-9DD5-069F797EA1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A25823-8E72-3C2A-28B1-7A7DF5AFE329}"/>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4" name="Footer Placeholder 3">
            <a:extLst>
              <a:ext uri="{FF2B5EF4-FFF2-40B4-BE49-F238E27FC236}">
                <a16:creationId xmlns:a16="http://schemas.microsoft.com/office/drawing/2014/main" id="{7A05CA6A-8117-BC43-33DC-FE1F529B1E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BE4FC4-842A-A5D4-5CF6-E57747F07960}"/>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368492468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FCC98-E1B9-6584-6E1B-887638D95C2D}"/>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3" name="Footer Placeholder 2">
            <a:extLst>
              <a:ext uri="{FF2B5EF4-FFF2-40B4-BE49-F238E27FC236}">
                <a16:creationId xmlns:a16="http://schemas.microsoft.com/office/drawing/2014/main" id="{35FCA58F-0D5C-CC03-3F05-567E66B7B5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DED309-85DB-7638-7003-1B64FBF065F8}"/>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58195290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9BA9-B418-8846-B2B8-D1456BBB88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D84E3E-C832-ACEA-536C-8F6A31BF444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DA02E8-91F4-6F9B-A94E-5331C15D4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6D3D0-5924-6D0D-C45C-8DF5376F8E08}"/>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6" name="Footer Placeholder 5">
            <a:extLst>
              <a:ext uri="{FF2B5EF4-FFF2-40B4-BE49-F238E27FC236}">
                <a16:creationId xmlns:a16="http://schemas.microsoft.com/office/drawing/2014/main" id="{15F7DBEA-A1AB-C6C9-376D-3466EC42A2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4C5B7A-411C-78A8-E03D-DA866FB0B5F3}"/>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23751331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7F87-F51D-0B3D-B17C-E8FFCA0B0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8C829E-A679-0D1A-D275-CA1669AFDDF5}"/>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39F843-EFB6-C29B-0E22-6ABC6187D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B2F06-5118-B28C-35A1-6579398191CF}"/>
              </a:ext>
            </a:extLst>
          </p:cNvPr>
          <p:cNvSpPr>
            <a:spLocks noGrp="1"/>
          </p:cNvSpPr>
          <p:nvPr>
            <p:ph type="dt" sz="half" idx="10"/>
          </p:nvPr>
        </p:nvSpPr>
        <p:spPr/>
        <p:txBody>
          <a:bodyPr/>
          <a:lstStyle/>
          <a:p>
            <a:fld id="{78E70790-255D-4884-AA04-4708A585B7A1}" type="datetimeFigureOut">
              <a:rPr lang="en-IN" smtClean="0"/>
              <a:t>23-04-2024</a:t>
            </a:fld>
            <a:endParaRPr lang="en-IN"/>
          </a:p>
        </p:txBody>
      </p:sp>
      <p:sp>
        <p:nvSpPr>
          <p:cNvPr id="6" name="Footer Placeholder 5">
            <a:extLst>
              <a:ext uri="{FF2B5EF4-FFF2-40B4-BE49-F238E27FC236}">
                <a16:creationId xmlns:a16="http://schemas.microsoft.com/office/drawing/2014/main" id="{3A1C796C-C0A6-90B5-0D10-B216066624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EB4CF7-D508-4627-AF91-D848C6618525}"/>
              </a:ext>
            </a:extLst>
          </p:cNvPr>
          <p:cNvSpPr>
            <a:spLocks noGrp="1"/>
          </p:cNvSpPr>
          <p:nvPr>
            <p:ph type="sldNum" sz="quarter" idx="12"/>
          </p:nvPr>
        </p:nvSpPr>
        <p:spPr/>
        <p:txBody>
          <a:bodyPr/>
          <a:lstStyle/>
          <a:p>
            <a:fld id="{F9BBD49A-9C01-4A6D-92B3-A7BB0A90771D}" type="slidenum">
              <a:rPr lang="en-IN" smtClean="0"/>
              <a:t>‹#›</a:t>
            </a:fld>
            <a:endParaRPr lang="en-IN"/>
          </a:p>
        </p:txBody>
      </p:sp>
    </p:spTree>
    <p:extLst>
      <p:ext uri="{BB962C8B-B14F-4D97-AF65-F5344CB8AC3E}">
        <p14:creationId xmlns:p14="http://schemas.microsoft.com/office/powerpoint/2010/main" val="63882027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6CE337-32BF-68A8-6890-BB7D16FDC16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23A043-ABA6-399A-EF62-96D286813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1B539F-200D-3339-271C-BA7B45A972A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70790-255D-4884-AA04-4708A585B7A1}" type="datetimeFigureOut">
              <a:rPr lang="en-IN" smtClean="0"/>
              <a:t>23-04-2024</a:t>
            </a:fld>
            <a:endParaRPr lang="en-IN"/>
          </a:p>
        </p:txBody>
      </p:sp>
      <p:sp>
        <p:nvSpPr>
          <p:cNvPr id="5" name="Footer Placeholder 4">
            <a:extLst>
              <a:ext uri="{FF2B5EF4-FFF2-40B4-BE49-F238E27FC236}">
                <a16:creationId xmlns:a16="http://schemas.microsoft.com/office/drawing/2014/main" id="{58A63DC3-907D-1C73-B870-2ADE5DF496A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EA9109-757D-08F9-3A8C-7220CCB4A28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BD49A-9C01-4A6D-92B3-A7BB0A90771D}" type="slidenum">
              <a:rPr lang="en-IN" smtClean="0"/>
              <a:t>‹#›</a:t>
            </a:fld>
            <a:endParaRPr lang="en-IN"/>
          </a:p>
        </p:txBody>
      </p:sp>
    </p:spTree>
    <p:extLst>
      <p:ext uri="{BB962C8B-B14F-4D97-AF65-F5344CB8AC3E}">
        <p14:creationId xmlns:p14="http://schemas.microsoft.com/office/powerpoint/2010/main" val="1575489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D63D-5569-6E43-5340-555EE874E0C1}"/>
              </a:ext>
            </a:extLst>
          </p:cNvPr>
          <p:cNvSpPr>
            <a:spLocks noGrp="1"/>
          </p:cNvSpPr>
          <p:nvPr>
            <p:ph type="ctrTitle"/>
          </p:nvPr>
        </p:nvSpPr>
        <p:spPr>
          <a:xfrm>
            <a:off x="1524000" y="1460167"/>
            <a:ext cx="9144000" cy="2387600"/>
          </a:xfrm>
        </p:spPr>
        <p:txBody>
          <a:bodyPr/>
          <a:lstStyle/>
          <a:p>
            <a:r>
              <a:rPr lang="en-GB" spc="600" dirty="0">
                <a:latin typeface="Constantia" panose="02030602050306030303" pitchFamily="18" charset="0"/>
              </a:rPr>
              <a:t>ADHOC NETWORK</a:t>
            </a:r>
            <a:br>
              <a:rPr lang="en-GB" spc="600" dirty="0">
                <a:latin typeface="Constantia" panose="02030602050306030303" pitchFamily="18" charset="0"/>
              </a:rPr>
            </a:br>
            <a:r>
              <a:rPr lang="en-GB" spc="600" dirty="0">
                <a:latin typeface="Constantia" panose="02030602050306030303" pitchFamily="18" charset="0"/>
              </a:rPr>
              <a:t>TECH COMPANY</a:t>
            </a:r>
            <a:endParaRPr lang="en-IN" spc="600" dirty="0">
              <a:latin typeface="Constantia" panose="02030602050306030303" pitchFamily="18" charset="0"/>
            </a:endParaRPr>
          </a:p>
        </p:txBody>
      </p:sp>
      <p:sp>
        <p:nvSpPr>
          <p:cNvPr id="3" name="Subtitle 2">
            <a:extLst>
              <a:ext uri="{FF2B5EF4-FFF2-40B4-BE49-F238E27FC236}">
                <a16:creationId xmlns:a16="http://schemas.microsoft.com/office/drawing/2014/main" id="{60DCC0EC-69F9-BDD3-6BE4-812873B54879}"/>
              </a:ext>
            </a:extLst>
          </p:cNvPr>
          <p:cNvSpPr>
            <a:spLocks noGrp="1"/>
          </p:cNvSpPr>
          <p:nvPr>
            <p:ph type="subTitle" idx="1"/>
          </p:nvPr>
        </p:nvSpPr>
        <p:spPr>
          <a:xfrm>
            <a:off x="1524000" y="3939841"/>
            <a:ext cx="9144000" cy="1655762"/>
          </a:xfrm>
        </p:spPr>
        <p:txBody>
          <a:bodyPr/>
          <a:lstStyle/>
          <a:p>
            <a:r>
              <a:rPr lang="en-GB" dirty="0">
                <a:latin typeface="High Tower Text" panose="02040502050506030303" pitchFamily="18" charset="0"/>
              </a:rPr>
              <a:t>REVIEW- </a:t>
            </a:r>
            <a:r>
              <a:rPr lang="en-GB" dirty="0">
                <a:latin typeface="Arial" panose="020B0604020202020204" pitchFamily="34" charset="0"/>
                <a:cs typeface="Arial" panose="020B0604020202020204" pitchFamily="34" charset="0"/>
              </a:rPr>
              <a:t>2</a:t>
            </a:r>
            <a:endParaRPr lang="en-IN" dirty="0">
              <a:latin typeface="High Tower Text" panose="02040502050506030303" pitchFamily="18" charset="0"/>
            </a:endParaRPr>
          </a:p>
        </p:txBody>
      </p:sp>
    </p:spTree>
    <p:extLst>
      <p:ext uri="{BB962C8B-B14F-4D97-AF65-F5344CB8AC3E}">
        <p14:creationId xmlns:p14="http://schemas.microsoft.com/office/powerpoint/2010/main" val="3065669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750"/>
                                        <p:tgtEl>
                                          <p:spTgt spid="2"/>
                                        </p:tgtEl>
                                      </p:cBhvr>
                                    </p:animEffect>
                                  </p:childTnLst>
                                </p:cTn>
                              </p:par>
                            </p:childTnLst>
                          </p:cTn>
                        </p:par>
                        <p:par>
                          <p:cTn id="8" fill="hold">
                            <p:stCondLst>
                              <p:cond delay="1750"/>
                            </p:stCondLst>
                            <p:childTnLst>
                              <p:par>
                                <p:cTn id="9" presetID="1"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2038350"/>
            <a:ext cx="70675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A8CE3B-C4A1-4510-893B-8D8092097384}"/>
              </a:ext>
            </a:extLst>
          </p:cNvPr>
          <p:cNvSpPr txBox="1"/>
          <p:nvPr/>
        </p:nvSpPr>
        <p:spPr>
          <a:xfrm>
            <a:off x="1181820" y="458221"/>
            <a:ext cx="8599362" cy="646331"/>
          </a:xfrm>
          <a:prstGeom prst="rect">
            <a:avLst/>
          </a:prstGeom>
          <a:noFill/>
        </p:spPr>
        <p:txBody>
          <a:bodyPr wrap="square" rtlCol="0">
            <a:spAutoFit/>
          </a:bodyPr>
          <a:lstStyle/>
          <a:p>
            <a:pPr algn="ctr"/>
            <a:r>
              <a:rPr lang="en-IN" sz="3600" dirty="0">
                <a:ln>
                  <a:solidFill>
                    <a:schemeClr val="accent2">
                      <a:lumMod val="75000"/>
                    </a:schemeClr>
                  </a:solidFill>
                </a:ln>
                <a:solidFill>
                  <a:schemeClr val="accent2">
                    <a:lumMod val="75000"/>
                  </a:schemeClr>
                </a:solidFill>
                <a:effectLst>
                  <a:reflection blurRad="6350" stA="55000" endA="300" endPos="45500" dir="5400000" sy="-100000" algn="bl" rotWithShape="0"/>
                </a:effectLst>
              </a:rPr>
              <a:t>DESIGN AND IMPLEMENTATION</a:t>
            </a:r>
          </a:p>
        </p:txBody>
      </p:sp>
      <p:pic>
        <p:nvPicPr>
          <p:cNvPr id="7" name="Picture 6">
            <a:extLst>
              <a:ext uri="{FF2B5EF4-FFF2-40B4-BE49-F238E27FC236}">
                <a16:creationId xmlns:a16="http://schemas.microsoft.com/office/drawing/2014/main" id="{B6F469C2-D8F0-DD61-A459-1B9BE8E2EE85}"/>
              </a:ext>
            </a:extLst>
          </p:cNvPr>
          <p:cNvPicPr>
            <a:picLocks noChangeAspect="1"/>
          </p:cNvPicPr>
          <p:nvPr/>
        </p:nvPicPr>
        <p:blipFill>
          <a:blip r:embed="rId3"/>
          <a:stretch>
            <a:fillRect/>
          </a:stretch>
        </p:blipFill>
        <p:spPr>
          <a:xfrm>
            <a:off x="414066" y="1586537"/>
            <a:ext cx="9773730" cy="3961345"/>
          </a:xfrm>
          <a:prstGeom prst="rect">
            <a:avLst/>
          </a:prstGeom>
        </p:spPr>
      </p:pic>
      <p:grpSp>
        <p:nvGrpSpPr>
          <p:cNvPr id="11" name="Group 10">
            <a:extLst>
              <a:ext uri="{FF2B5EF4-FFF2-40B4-BE49-F238E27FC236}">
                <a16:creationId xmlns:a16="http://schemas.microsoft.com/office/drawing/2014/main" id="{CF44772F-0584-ECE5-26CB-F998031FBE96}"/>
              </a:ext>
            </a:extLst>
          </p:cNvPr>
          <p:cNvGrpSpPr/>
          <p:nvPr/>
        </p:nvGrpSpPr>
        <p:grpSpPr>
          <a:xfrm>
            <a:off x="3959525" y="6029867"/>
            <a:ext cx="2863969" cy="767751"/>
            <a:chOff x="3959525" y="6090249"/>
            <a:chExt cx="2863969" cy="767751"/>
          </a:xfrm>
        </p:grpSpPr>
        <p:sp>
          <p:nvSpPr>
            <p:cNvPr id="8" name="Oval 7" descr="home&#10;">
              <a:extLst>
                <a:ext uri="{FF2B5EF4-FFF2-40B4-BE49-F238E27FC236}">
                  <a16:creationId xmlns:a16="http://schemas.microsoft.com/office/drawing/2014/main" id="{FAF0A617-F70A-7F6F-7C05-AB68A88826FD}"/>
                </a:ext>
              </a:extLst>
            </p:cNvPr>
            <p:cNvSpPr/>
            <p:nvPr/>
          </p:nvSpPr>
          <p:spPr>
            <a:xfrm>
              <a:off x="3959525" y="6090249"/>
              <a:ext cx="2863969" cy="7677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84625028-14C0-A4C9-E65D-C712E64120E2}"/>
                </a:ext>
              </a:extLst>
            </p:cNvPr>
            <p:cNvSpPr txBox="1"/>
            <p:nvPr/>
          </p:nvSpPr>
          <p:spPr>
            <a:xfrm>
              <a:off x="4222630" y="6136995"/>
              <a:ext cx="2337758" cy="646331"/>
            </a:xfrm>
            <a:prstGeom prst="rect">
              <a:avLst/>
            </a:prstGeom>
            <a:noFill/>
          </p:spPr>
          <p:txBody>
            <a:bodyPr wrap="square" rtlCol="0">
              <a:spAutoFit/>
            </a:bodyPr>
            <a:lstStyle/>
            <a:p>
              <a:pPr algn="ctr"/>
              <a:r>
                <a:rPr lang="en-US" sz="3600" dirty="0"/>
                <a:t>HOME</a:t>
              </a:r>
              <a:endParaRPr lang="en-IN" sz="3600" dirty="0"/>
            </a:p>
          </p:txBody>
        </p:sp>
      </p:grpSp>
    </p:spTree>
    <p:extLst>
      <p:ext uri="{BB962C8B-B14F-4D97-AF65-F5344CB8AC3E}">
        <p14:creationId xmlns:p14="http://schemas.microsoft.com/office/powerpoint/2010/main" val="2452750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1499"/>
                                          </p:stCondLst>
                                        </p:cTn>
                                        <p:tgtEl>
                                          <p:spTgt spid="7"/>
                                        </p:tgtEl>
                                        <p:attrNameLst>
                                          <p:attrName>style.visibility</p:attrName>
                                        </p:attrNameLst>
                                      </p:cBhvr>
                                      <p:to>
                                        <p:strVal val="visible"/>
                                      </p:to>
                                    </p:set>
                                  </p:childTnLst>
                                </p:cTn>
                              </p:par>
                            </p:childTnLst>
                          </p:cTn>
                        </p:par>
                        <p:par>
                          <p:cTn id="11" fill="hold">
                            <p:stCondLst>
                              <p:cond delay="20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250" fill="hold"/>
                                        <p:tgtEl>
                                          <p:spTgt spid="11"/>
                                        </p:tgtEl>
                                        <p:attrNameLst>
                                          <p:attrName>ppt_x</p:attrName>
                                        </p:attrNameLst>
                                      </p:cBhvr>
                                      <p:tavLst>
                                        <p:tav tm="0">
                                          <p:val>
                                            <p:strVal val="#ppt_x"/>
                                          </p:val>
                                        </p:tav>
                                        <p:tav tm="100000">
                                          <p:val>
                                            <p:strVal val="#ppt_x"/>
                                          </p:val>
                                        </p:tav>
                                      </p:tavLst>
                                    </p:anim>
                                    <p:anim calcmode="lin" valueType="num">
                                      <p:cBhvr additive="base">
                                        <p:cTn id="15"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t="-11000" r="-1000" b="-12000"/>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4ADA02-C35B-DDCA-0A9E-A48842CFD297}"/>
              </a:ext>
            </a:extLst>
          </p:cNvPr>
          <p:cNvGrpSpPr/>
          <p:nvPr/>
        </p:nvGrpSpPr>
        <p:grpSpPr>
          <a:xfrm>
            <a:off x="612474" y="515793"/>
            <a:ext cx="10325820" cy="5289784"/>
            <a:chOff x="612475" y="515793"/>
            <a:chExt cx="8564690" cy="4591045"/>
          </a:xfrm>
        </p:grpSpPr>
        <p:pic>
          <p:nvPicPr>
            <p:cNvPr id="8" name="Picture 7">
              <a:extLst>
                <a:ext uri="{FF2B5EF4-FFF2-40B4-BE49-F238E27FC236}">
                  <a16:creationId xmlns:a16="http://schemas.microsoft.com/office/drawing/2014/main" id="{99DB1D9C-F29B-1494-E77C-631DF85FAA5E}"/>
                </a:ext>
              </a:extLst>
            </p:cNvPr>
            <p:cNvPicPr>
              <a:picLocks noChangeAspect="1"/>
            </p:cNvPicPr>
            <p:nvPr/>
          </p:nvPicPr>
          <p:blipFill>
            <a:blip r:embed="rId3"/>
            <a:stretch>
              <a:fillRect/>
            </a:stretch>
          </p:blipFill>
          <p:spPr>
            <a:xfrm>
              <a:off x="612476" y="515793"/>
              <a:ext cx="8564689" cy="3538621"/>
            </a:xfrm>
            <a:prstGeom prst="rect">
              <a:avLst/>
            </a:prstGeom>
          </p:spPr>
        </p:pic>
        <p:pic>
          <p:nvPicPr>
            <p:cNvPr id="10" name="Picture 9">
              <a:extLst>
                <a:ext uri="{FF2B5EF4-FFF2-40B4-BE49-F238E27FC236}">
                  <a16:creationId xmlns:a16="http://schemas.microsoft.com/office/drawing/2014/main" id="{19849481-2273-F393-F2F9-CABDF953BBCB}"/>
                </a:ext>
              </a:extLst>
            </p:cNvPr>
            <p:cNvPicPr>
              <a:picLocks noChangeAspect="1"/>
            </p:cNvPicPr>
            <p:nvPr/>
          </p:nvPicPr>
          <p:blipFill>
            <a:blip r:embed="rId4"/>
            <a:stretch>
              <a:fillRect/>
            </a:stretch>
          </p:blipFill>
          <p:spPr>
            <a:xfrm>
              <a:off x="612475" y="3071004"/>
              <a:ext cx="8564689" cy="2035834"/>
            </a:xfrm>
            <a:prstGeom prst="rect">
              <a:avLst/>
            </a:prstGeom>
          </p:spPr>
        </p:pic>
      </p:grpSp>
      <p:grpSp>
        <p:nvGrpSpPr>
          <p:cNvPr id="12" name="Group 11">
            <a:extLst>
              <a:ext uri="{FF2B5EF4-FFF2-40B4-BE49-F238E27FC236}">
                <a16:creationId xmlns:a16="http://schemas.microsoft.com/office/drawing/2014/main" id="{2E93077A-008A-A210-CEF3-A5A1AA871289}"/>
              </a:ext>
            </a:extLst>
          </p:cNvPr>
          <p:cNvGrpSpPr/>
          <p:nvPr/>
        </p:nvGrpSpPr>
        <p:grpSpPr>
          <a:xfrm>
            <a:off x="3959525" y="6029867"/>
            <a:ext cx="2863969" cy="767751"/>
            <a:chOff x="3959525" y="6090249"/>
            <a:chExt cx="2863969" cy="767751"/>
          </a:xfrm>
        </p:grpSpPr>
        <p:sp>
          <p:nvSpPr>
            <p:cNvPr id="13" name="Oval 12" descr="home&#10;">
              <a:extLst>
                <a:ext uri="{FF2B5EF4-FFF2-40B4-BE49-F238E27FC236}">
                  <a16:creationId xmlns:a16="http://schemas.microsoft.com/office/drawing/2014/main" id="{B66017A1-E9FC-C80A-44FE-7B4EAE7BCD81}"/>
                </a:ext>
              </a:extLst>
            </p:cNvPr>
            <p:cNvSpPr/>
            <p:nvPr/>
          </p:nvSpPr>
          <p:spPr>
            <a:xfrm>
              <a:off x="3959525" y="6090249"/>
              <a:ext cx="2863969" cy="7677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D9207045-4710-2B16-73A5-1CF4240FF310}"/>
                </a:ext>
              </a:extLst>
            </p:cNvPr>
            <p:cNvSpPr txBox="1"/>
            <p:nvPr/>
          </p:nvSpPr>
          <p:spPr>
            <a:xfrm>
              <a:off x="4222630" y="6136995"/>
              <a:ext cx="2337758" cy="646331"/>
            </a:xfrm>
            <a:prstGeom prst="rect">
              <a:avLst/>
            </a:prstGeom>
            <a:noFill/>
          </p:spPr>
          <p:txBody>
            <a:bodyPr wrap="square" rtlCol="0">
              <a:spAutoFit/>
            </a:bodyPr>
            <a:lstStyle/>
            <a:p>
              <a:pPr algn="ctr"/>
              <a:r>
                <a:rPr lang="en-US" sz="3600" dirty="0"/>
                <a:t>LOGIN</a:t>
              </a:r>
              <a:endParaRPr lang="en-IN" sz="3600" dirty="0"/>
            </a:p>
          </p:txBody>
        </p:sp>
      </p:grpSp>
    </p:spTree>
    <p:extLst>
      <p:ext uri="{BB962C8B-B14F-4D97-AF65-F5344CB8AC3E}">
        <p14:creationId xmlns:p14="http://schemas.microsoft.com/office/powerpoint/2010/main" val="1612798894"/>
      </p:ext>
    </p:extLst>
  </p:cSld>
  <p:clrMapOvr>
    <a:masterClrMapping/>
  </p:clrMapOvr>
  <mc:AlternateContent xmlns:mc="http://schemas.openxmlformats.org/markup-compatibility/2006" xmlns:p14="http://schemas.microsoft.com/office/powerpoint/2010/main">
    <mc:Choice Requires="p14">
      <p:transition spd="slow" p14:dur="125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1749"/>
                                          </p:stCondLst>
                                        </p:cTn>
                                        <p:tgtEl>
                                          <p:spTgt spid="11"/>
                                        </p:tgtEl>
                                        <p:attrNameLst>
                                          <p:attrName>style.visibility</p:attrName>
                                        </p:attrNameLst>
                                      </p:cBhvr>
                                      <p:to>
                                        <p:strVal val="visible"/>
                                      </p:to>
                                    </p:set>
                                  </p:childTnLst>
                                </p:cTn>
                              </p:par>
                            </p:childTnLst>
                          </p:cTn>
                        </p:par>
                        <p:par>
                          <p:cTn id="7" fill="hold">
                            <p:stCondLst>
                              <p:cond delay="1750"/>
                            </p:stCondLst>
                            <p:childTnLst>
                              <p:par>
                                <p:cTn id="8" presetID="2" presetClass="entr" presetSubtype="4"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500" fill="hold"/>
                                        <p:tgtEl>
                                          <p:spTgt spid="12"/>
                                        </p:tgtEl>
                                        <p:attrNameLst>
                                          <p:attrName>ppt_x</p:attrName>
                                        </p:attrNameLst>
                                      </p:cBhvr>
                                      <p:tavLst>
                                        <p:tav tm="0">
                                          <p:val>
                                            <p:strVal val="#ppt_x"/>
                                          </p:val>
                                        </p:tav>
                                        <p:tav tm="100000">
                                          <p:val>
                                            <p:strVal val="#ppt_x"/>
                                          </p:val>
                                        </p:tav>
                                      </p:tavLst>
                                    </p:anim>
                                    <p:anim calcmode="lin" valueType="num">
                                      <p:cBhvr additive="base">
                                        <p:cTn id="11"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108000" b="-108000"/>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2D202EC-D399-53C0-5597-62A6007F8D16}"/>
              </a:ext>
            </a:extLst>
          </p:cNvPr>
          <p:cNvGrpSpPr/>
          <p:nvPr/>
        </p:nvGrpSpPr>
        <p:grpSpPr>
          <a:xfrm>
            <a:off x="828136" y="459502"/>
            <a:ext cx="9247517" cy="4750853"/>
            <a:chOff x="1121434" y="761426"/>
            <a:chExt cx="9247517" cy="5145367"/>
          </a:xfrm>
        </p:grpSpPr>
        <p:pic>
          <p:nvPicPr>
            <p:cNvPr id="7" name="Picture 6">
              <a:extLst>
                <a:ext uri="{FF2B5EF4-FFF2-40B4-BE49-F238E27FC236}">
                  <a16:creationId xmlns:a16="http://schemas.microsoft.com/office/drawing/2014/main" id="{E61F9292-C4F9-F435-0179-A04689862AFC}"/>
                </a:ext>
              </a:extLst>
            </p:cNvPr>
            <p:cNvPicPr>
              <a:picLocks noChangeAspect="1"/>
            </p:cNvPicPr>
            <p:nvPr/>
          </p:nvPicPr>
          <p:blipFill>
            <a:blip r:embed="rId3"/>
            <a:stretch>
              <a:fillRect/>
            </a:stretch>
          </p:blipFill>
          <p:spPr>
            <a:xfrm>
              <a:off x="1121434" y="761426"/>
              <a:ext cx="9247517" cy="3707058"/>
            </a:xfrm>
            <a:prstGeom prst="rect">
              <a:avLst/>
            </a:prstGeom>
          </p:spPr>
        </p:pic>
        <p:pic>
          <p:nvPicPr>
            <p:cNvPr id="9" name="Picture 8">
              <a:extLst>
                <a:ext uri="{FF2B5EF4-FFF2-40B4-BE49-F238E27FC236}">
                  <a16:creationId xmlns:a16="http://schemas.microsoft.com/office/drawing/2014/main" id="{D0229447-E4FD-8194-7489-9E988A0B528F}"/>
                </a:ext>
              </a:extLst>
            </p:cNvPr>
            <p:cNvPicPr>
              <a:picLocks noChangeAspect="1"/>
            </p:cNvPicPr>
            <p:nvPr/>
          </p:nvPicPr>
          <p:blipFill>
            <a:blip r:embed="rId4"/>
            <a:stretch>
              <a:fillRect/>
            </a:stretch>
          </p:blipFill>
          <p:spPr>
            <a:xfrm>
              <a:off x="1121434" y="3495890"/>
              <a:ext cx="9247517" cy="2410903"/>
            </a:xfrm>
            <a:prstGeom prst="rect">
              <a:avLst/>
            </a:prstGeom>
          </p:spPr>
        </p:pic>
      </p:grpSp>
      <p:grpSp>
        <p:nvGrpSpPr>
          <p:cNvPr id="12" name="Group 11">
            <a:extLst>
              <a:ext uri="{FF2B5EF4-FFF2-40B4-BE49-F238E27FC236}">
                <a16:creationId xmlns:a16="http://schemas.microsoft.com/office/drawing/2014/main" id="{24456E4C-6619-FA05-B575-3D87CCFBFA0E}"/>
              </a:ext>
            </a:extLst>
          </p:cNvPr>
          <p:cNvGrpSpPr/>
          <p:nvPr/>
        </p:nvGrpSpPr>
        <p:grpSpPr>
          <a:xfrm>
            <a:off x="4019909" y="5639378"/>
            <a:ext cx="2863969" cy="767751"/>
            <a:chOff x="3959525" y="6090249"/>
            <a:chExt cx="2863969" cy="767751"/>
          </a:xfrm>
        </p:grpSpPr>
        <p:sp>
          <p:nvSpPr>
            <p:cNvPr id="13" name="Oval 12" descr="home&#10;">
              <a:extLst>
                <a:ext uri="{FF2B5EF4-FFF2-40B4-BE49-F238E27FC236}">
                  <a16:creationId xmlns:a16="http://schemas.microsoft.com/office/drawing/2014/main" id="{4B239B6D-AAA8-40ED-BC90-E0BBE5502718}"/>
                </a:ext>
              </a:extLst>
            </p:cNvPr>
            <p:cNvSpPr/>
            <p:nvPr/>
          </p:nvSpPr>
          <p:spPr>
            <a:xfrm>
              <a:off x="3959525" y="6090249"/>
              <a:ext cx="2863969" cy="7677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7E3E707C-1B36-6164-3F5D-82F2B2B7CDAB}"/>
                </a:ext>
              </a:extLst>
            </p:cNvPr>
            <p:cNvSpPr txBox="1"/>
            <p:nvPr/>
          </p:nvSpPr>
          <p:spPr>
            <a:xfrm>
              <a:off x="4222630" y="6136995"/>
              <a:ext cx="2337758" cy="646331"/>
            </a:xfrm>
            <a:prstGeom prst="rect">
              <a:avLst/>
            </a:prstGeom>
            <a:noFill/>
          </p:spPr>
          <p:txBody>
            <a:bodyPr wrap="square" rtlCol="0">
              <a:spAutoFit/>
            </a:bodyPr>
            <a:lstStyle/>
            <a:p>
              <a:pPr algn="ctr"/>
              <a:r>
                <a:rPr lang="en-US" sz="3600" dirty="0"/>
                <a:t>UPLOAD</a:t>
              </a:r>
              <a:endParaRPr lang="en-IN" sz="3600" dirty="0"/>
            </a:p>
          </p:txBody>
        </p:sp>
      </p:grpSp>
    </p:spTree>
    <p:extLst>
      <p:ext uri="{BB962C8B-B14F-4D97-AF65-F5344CB8AC3E}">
        <p14:creationId xmlns:p14="http://schemas.microsoft.com/office/powerpoint/2010/main" val="886984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2" presetClass="entr" presetSubtype="4"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500" fill="hold"/>
                                        <p:tgtEl>
                                          <p:spTgt spid="12"/>
                                        </p:tgtEl>
                                        <p:attrNameLst>
                                          <p:attrName>ppt_x</p:attrName>
                                        </p:attrNameLst>
                                      </p:cBhvr>
                                      <p:tavLst>
                                        <p:tav tm="0">
                                          <p:val>
                                            <p:strVal val="#ppt_x"/>
                                          </p:val>
                                        </p:tav>
                                        <p:tav tm="100000">
                                          <p:val>
                                            <p:strVal val="#ppt_x"/>
                                          </p:val>
                                        </p:tav>
                                      </p:tavLst>
                                    </p:anim>
                                    <p:anim calcmode="lin" valueType="num">
                                      <p:cBhvr additive="base">
                                        <p:cTn id="11"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B4272-C093-16CA-4993-A339ADFCDBF3}"/>
              </a:ext>
            </a:extLst>
          </p:cNvPr>
          <p:cNvPicPr>
            <a:picLocks noChangeAspect="1"/>
          </p:cNvPicPr>
          <p:nvPr/>
        </p:nvPicPr>
        <p:blipFill>
          <a:blip r:embed="rId2"/>
          <a:stretch>
            <a:fillRect/>
          </a:stretch>
        </p:blipFill>
        <p:spPr>
          <a:xfrm>
            <a:off x="655608" y="392343"/>
            <a:ext cx="10688128" cy="5369552"/>
          </a:xfrm>
          <a:prstGeom prst="rect">
            <a:avLst/>
          </a:prstGeom>
        </p:spPr>
      </p:pic>
    </p:spTree>
    <p:extLst>
      <p:ext uri="{BB962C8B-B14F-4D97-AF65-F5344CB8AC3E}">
        <p14:creationId xmlns:p14="http://schemas.microsoft.com/office/powerpoint/2010/main" val="330366537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08B3CD-CFDC-361D-A3C8-8CBFF4440012}"/>
              </a:ext>
            </a:extLst>
          </p:cNvPr>
          <p:cNvPicPr>
            <a:picLocks noChangeAspect="1"/>
          </p:cNvPicPr>
          <p:nvPr/>
        </p:nvPicPr>
        <p:blipFill>
          <a:blip r:embed="rId2"/>
          <a:stretch>
            <a:fillRect/>
          </a:stretch>
        </p:blipFill>
        <p:spPr>
          <a:xfrm>
            <a:off x="207034" y="376669"/>
            <a:ext cx="11352362" cy="5700309"/>
          </a:xfrm>
          <a:prstGeom prst="rect">
            <a:avLst/>
          </a:prstGeom>
        </p:spPr>
      </p:pic>
    </p:spTree>
    <p:extLst>
      <p:ext uri="{BB962C8B-B14F-4D97-AF65-F5344CB8AC3E}">
        <p14:creationId xmlns:p14="http://schemas.microsoft.com/office/powerpoint/2010/main" val="28324126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shadeToTitle="1">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CA40F-8290-DF5D-9133-7A8A7BAEDF0E}"/>
              </a:ext>
            </a:extLst>
          </p:cNvPr>
          <p:cNvPicPr>
            <a:picLocks noChangeAspect="1"/>
          </p:cNvPicPr>
          <p:nvPr/>
        </p:nvPicPr>
        <p:blipFill>
          <a:blip r:embed="rId3"/>
          <a:stretch>
            <a:fillRect/>
          </a:stretch>
        </p:blipFill>
        <p:spPr>
          <a:xfrm>
            <a:off x="854249" y="304283"/>
            <a:ext cx="8816786" cy="3198042"/>
          </a:xfrm>
          <a:prstGeom prst="rect">
            <a:avLst/>
          </a:prstGeom>
        </p:spPr>
      </p:pic>
      <p:pic>
        <p:nvPicPr>
          <p:cNvPr id="5" name="Picture 4">
            <a:extLst>
              <a:ext uri="{FF2B5EF4-FFF2-40B4-BE49-F238E27FC236}">
                <a16:creationId xmlns:a16="http://schemas.microsoft.com/office/drawing/2014/main" id="{559DD98E-5128-5E30-C4E4-1BC2111CD7B0}"/>
              </a:ext>
            </a:extLst>
          </p:cNvPr>
          <p:cNvPicPr>
            <a:picLocks noChangeAspect="1"/>
          </p:cNvPicPr>
          <p:nvPr/>
        </p:nvPicPr>
        <p:blipFill>
          <a:blip r:embed="rId4"/>
          <a:stretch>
            <a:fillRect/>
          </a:stretch>
        </p:blipFill>
        <p:spPr>
          <a:xfrm>
            <a:off x="1018741" y="3709359"/>
            <a:ext cx="8652294" cy="2617199"/>
          </a:xfrm>
          <a:prstGeom prst="rect">
            <a:avLst/>
          </a:prstGeom>
        </p:spPr>
      </p:pic>
    </p:spTree>
    <p:extLst>
      <p:ext uri="{BB962C8B-B14F-4D97-AF65-F5344CB8AC3E}">
        <p14:creationId xmlns:p14="http://schemas.microsoft.com/office/powerpoint/2010/main" val="18424944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429CD-D717-7F6C-7EFB-EAF75EF735BE}"/>
              </a:ext>
            </a:extLst>
          </p:cNvPr>
          <p:cNvPicPr>
            <a:picLocks noChangeAspect="1"/>
          </p:cNvPicPr>
          <p:nvPr/>
        </p:nvPicPr>
        <p:blipFill>
          <a:blip r:embed="rId2"/>
          <a:stretch>
            <a:fillRect/>
          </a:stretch>
        </p:blipFill>
        <p:spPr>
          <a:xfrm>
            <a:off x="492691" y="394947"/>
            <a:ext cx="9050013" cy="3210896"/>
          </a:xfrm>
          <a:prstGeom prst="rect">
            <a:avLst/>
          </a:prstGeom>
        </p:spPr>
      </p:pic>
      <p:pic>
        <p:nvPicPr>
          <p:cNvPr id="5" name="Picture 4">
            <a:extLst>
              <a:ext uri="{FF2B5EF4-FFF2-40B4-BE49-F238E27FC236}">
                <a16:creationId xmlns:a16="http://schemas.microsoft.com/office/drawing/2014/main" id="{E4E44F69-514E-719A-B25F-40679142FAE7}"/>
              </a:ext>
            </a:extLst>
          </p:cNvPr>
          <p:cNvPicPr>
            <a:picLocks noChangeAspect="1"/>
          </p:cNvPicPr>
          <p:nvPr/>
        </p:nvPicPr>
        <p:blipFill>
          <a:blip r:embed="rId3"/>
          <a:stretch>
            <a:fillRect/>
          </a:stretch>
        </p:blipFill>
        <p:spPr>
          <a:xfrm>
            <a:off x="624105" y="3772593"/>
            <a:ext cx="8459381" cy="2953162"/>
          </a:xfrm>
          <a:prstGeom prst="rect">
            <a:avLst/>
          </a:prstGeom>
        </p:spPr>
      </p:pic>
    </p:spTree>
    <p:extLst>
      <p:ext uri="{BB962C8B-B14F-4D97-AF65-F5344CB8AC3E}">
        <p14:creationId xmlns:p14="http://schemas.microsoft.com/office/powerpoint/2010/main" val="6812443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B2190-18F9-3B68-655C-DD2CF83BD0C9}"/>
              </a:ext>
            </a:extLst>
          </p:cNvPr>
          <p:cNvSpPr txBox="1"/>
          <p:nvPr/>
        </p:nvSpPr>
        <p:spPr>
          <a:xfrm>
            <a:off x="534839" y="129396"/>
            <a:ext cx="4149304" cy="830997"/>
          </a:xfrm>
          <a:prstGeom prst="rect">
            <a:avLst/>
          </a:prstGeom>
          <a:noFill/>
        </p:spPr>
        <p:txBody>
          <a:bodyPr wrap="square" rtlCol="0">
            <a:spAutoFit/>
          </a:bodyPr>
          <a:lstStyle/>
          <a:p>
            <a:pPr algn="ctr"/>
            <a:r>
              <a:rPr lang="en-I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conclusion</a:t>
            </a:r>
          </a:p>
        </p:txBody>
      </p:sp>
      <p:pic>
        <p:nvPicPr>
          <p:cNvPr id="6" name="Picture 5">
            <a:extLst>
              <a:ext uri="{FF2B5EF4-FFF2-40B4-BE49-F238E27FC236}">
                <a16:creationId xmlns:a16="http://schemas.microsoft.com/office/drawing/2014/main" id="{60605BEA-5B51-8B70-21E8-DD85803F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954" y="3191774"/>
            <a:ext cx="4223495" cy="3519577"/>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CD6F1508-E3BE-024F-838C-79EBF8E7069B}"/>
              </a:ext>
            </a:extLst>
          </p:cNvPr>
          <p:cNvSpPr txBox="1"/>
          <p:nvPr/>
        </p:nvSpPr>
        <p:spPr>
          <a:xfrm>
            <a:off x="0" y="724619"/>
            <a:ext cx="7858664" cy="5859553"/>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In conclusion, the development and evolution of the Drug Recommendation System in Medical Emergencies using Machine Learning mark a significant stride towards enhancing the efficiency and precision of drug recommendations during critical healthcare scenarios. The project commenced with an examination of the limitations of the existing system, which primarily relied on the Decision Tree classification algorithm, achieved 99% accuracy, and operated with a limited set of drug classes and features.</a:t>
            </a:r>
            <a:endParaRPr lang="en-IN" sz="1800" b="1"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The proposed system represents a transformative enhancement, addressing the shortcomings of the earlier iteration. By incorporating advanced algorithms, specifically the Random Forest Classifier and the Decision Tree Classifier, the system achieved a remarkable accuracy of 100% on both training and test datasets. This improvement underscores the system's robustness and its ability to capture intricate relationships within a more extensive dataset.</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726385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22" y="-1656080"/>
            <a:ext cx="12197019" cy="8596268"/>
            <a:chOff x="10990" y="-1644000"/>
            <a:chExt cx="12192000" cy="8596268"/>
          </a:xfrm>
        </p:grpSpPr>
        <p:sp>
          <p:nvSpPr>
            <p:cNvPr id="2" name="Rectangle 1"/>
            <p:cNvSpPr/>
            <p:nvPr/>
          </p:nvSpPr>
          <p:spPr>
            <a:xfrm>
              <a:off x="10990" y="0"/>
              <a:ext cx="12192000" cy="695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024865" y="1687386"/>
              <a:ext cx="1731450" cy="2215991"/>
            </a:xfrm>
            <a:prstGeom prst="rect">
              <a:avLst/>
            </a:prstGeom>
            <a:noFill/>
            <a:ln>
              <a:noFill/>
            </a:ln>
          </p:spPr>
          <p:txBody>
            <a:bodyPr wrap="square" rtlCol="0">
              <a:spAutoFit/>
            </a:bodyPr>
            <a:lstStyle/>
            <a:p>
              <a:r>
                <a:rPr lang="en-US" sz="13800" spc="300" dirty="0">
                  <a:ln>
                    <a:solidFill>
                      <a:schemeClr val="bg1"/>
                    </a:solidFill>
                  </a:ln>
                  <a:solidFill>
                    <a:srgbClr val="00B0F0"/>
                  </a:solidFill>
                  <a:effectLst>
                    <a:outerShdw blurRad="50800" dist="50800" dir="2700000" sx="113000" sy="113000" algn="tl" rotWithShape="0">
                      <a:prstClr val="black">
                        <a:alpha val="40000"/>
                      </a:prstClr>
                    </a:outerShdw>
                  </a:effectLst>
                  <a:latin typeface="Tw Cen MT Condensed Extra Bold" pitchFamily="34" charset="0"/>
                </a:rPr>
                <a:t> </a:t>
              </a:r>
              <a:r>
                <a:rPr lang="en-US" sz="13800" spc="300" dirty="0">
                  <a:ln>
                    <a:solidFill>
                      <a:schemeClr val="bg1"/>
                    </a:solidFill>
                  </a:ln>
                  <a:solidFill>
                    <a:srgbClr val="00B0F0"/>
                  </a:solidFill>
                  <a:effectLst>
                    <a:outerShdw blurRad="50800" dist="50800" dir="2700000" sx="108000" sy="108000" algn="tl" rotWithShape="0">
                      <a:prstClr val="black">
                        <a:alpha val="40000"/>
                      </a:prstClr>
                    </a:outerShdw>
                  </a:effectLst>
                  <a:latin typeface="Tw Cen MT Condensed Extra Bold" pitchFamily="34" charset="0"/>
                </a:rPr>
                <a:t>T</a:t>
              </a:r>
            </a:p>
          </p:txBody>
        </p:sp>
        <p:sp>
          <p:nvSpPr>
            <p:cNvPr id="4" name="Oval 3"/>
            <p:cNvSpPr/>
            <p:nvPr/>
          </p:nvSpPr>
          <p:spPr>
            <a:xfrm>
              <a:off x="1802702" y="2285479"/>
              <a:ext cx="265675" cy="241043"/>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6" name="Straight Connector 5"/>
            <p:cNvCxnSpPr/>
            <p:nvPr/>
          </p:nvCxnSpPr>
          <p:spPr>
            <a:xfrm>
              <a:off x="1935539" y="-1481440"/>
              <a:ext cx="0" cy="37130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925379" y="2146457"/>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TextBox 12"/>
            <p:cNvSpPr txBox="1"/>
            <p:nvPr/>
          </p:nvSpPr>
          <p:spPr>
            <a:xfrm>
              <a:off x="1636662" y="2375760"/>
              <a:ext cx="1731450" cy="2215991"/>
            </a:xfrm>
            <a:prstGeom prst="rect">
              <a:avLst/>
            </a:prstGeom>
            <a:noFill/>
            <a:ln>
              <a:noFill/>
            </a:ln>
          </p:spPr>
          <p:txBody>
            <a:bodyPr wrap="square" rtlCol="0">
              <a:spAutoFit/>
            </a:bodyPr>
            <a:lstStyle/>
            <a:p>
              <a:r>
                <a:rPr lang="en-US" sz="13800" spc="300" dirty="0">
                  <a:ln>
                    <a:solidFill>
                      <a:schemeClr val="bg1"/>
                    </a:solidFill>
                  </a:ln>
                  <a:solidFill>
                    <a:srgbClr val="00B0F0"/>
                  </a:solidFill>
                  <a:effectLst>
                    <a:outerShdw blurRad="50800" dist="50800" dir="2700000" sx="113000" sy="113000" algn="tl" rotWithShape="0">
                      <a:prstClr val="black">
                        <a:alpha val="40000"/>
                      </a:prstClr>
                    </a:outerShdw>
                  </a:effectLst>
                  <a:latin typeface="Tw Cen MT Condensed Extra Bold" pitchFamily="34" charset="0"/>
                </a:rPr>
                <a:t> </a:t>
              </a:r>
              <a:r>
                <a:rPr lang="en-US" sz="13800" spc="300" dirty="0">
                  <a:ln>
                    <a:solidFill>
                      <a:schemeClr val="bg1"/>
                    </a:solidFill>
                  </a:ln>
                  <a:solidFill>
                    <a:srgbClr val="FF0000"/>
                  </a:solidFill>
                  <a:effectLst>
                    <a:outerShdw blurRad="50800" dist="50800" dir="2700000" sx="108000" sy="108000" algn="tl" rotWithShape="0">
                      <a:prstClr val="black">
                        <a:alpha val="40000"/>
                      </a:prstClr>
                    </a:outerShdw>
                  </a:effectLst>
                  <a:latin typeface="Tw Cen MT Condensed Extra Bold" pitchFamily="34" charset="0"/>
                </a:rPr>
                <a:t>H</a:t>
              </a:r>
            </a:p>
          </p:txBody>
        </p:sp>
        <p:sp>
          <p:nvSpPr>
            <p:cNvPr id="14" name="Oval 13"/>
            <p:cNvSpPr/>
            <p:nvPr/>
          </p:nvSpPr>
          <p:spPr>
            <a:xfrm>
              <a:off x="2352542" y="2977951"/>
              <a:ext cx="199605" cy="21913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15" name="Straight Connector 14"/>
            <p:cNvCxnSpPr/>
            <p:nvPr/>
          </p:nvCxnSpPr>
          <p:spPr>
            <a:xfrm flipH="1">
              <a:off x="2451633" y="-1339200"/>
              <a:ext cx="711" cy="4312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2441473" y="2773955"/>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TextBox 35"/>
            <p:cNvSpPr txBox="1"/>
            <p:nvPr/>
          </p:nvSpPr>
          <p:spPr>
            <a:xfrm>
              <a:off x="2634467" y="1686039"/>
              <a:ext cx="1731450" cy="2215991"/>
            </a:xfrm>
            <a:prstGeom prst="rect">
              <a:avLst/>
            </a:prstGeom>
            <a:noFill/>
            <a:ln>
              <a:noFill/>
            </a:ln>
          </p:spPr>
          <p:txBody>
            <a:bodyPr wrap="square" rtlCol="0">
              <a:spAutoFit/>
            </a:bodyPr>
            <a:lstStyle/>
            <a:p>
              <a:r>
                <a:rPr lang="en-US" sz="13800" spc="300" dirty="0">
                  <a:ln>
                    <a:solidFill>
                      <a:schemeClr val="bg1"/>
                    </a:solidFill>
                  </a:ln>
                  <a:solidFill>
                    <a:srgbClr val="00B0F0"/>
                  </a:solidFill>
                  <a:effectLst>
                    <a:outerShdw blurRad="50800" dist="50800" dir="2700000" sx="113000" sy="113000" algn="tl" rotWithShape="0">
                      <a:prstClr val="black">
                        <a:alpha val="40000"/>
                      </a:prstClr>
                    </a:outerShdw>
                  </a:effectLst>
                  <a:latin typeface="Tw Cen MT Condensed Extra Bold" pitchFamily="34" charset="0"/>
                </a:rPr>
                <a:t> </a:t>
              </a:r>
              <a:r>
                <a:rPr lang="en-US" sz="13800" spc="300" dirty="0">
                  <a:ln>
                    <a:solidFill>
                      <a:schemeClr val="bg1"/>
                    </a:solidFill>
                  </a:ln>
                  <a:solidFill>
                    <a:srgbClr val="FFFF00"/>
                  </a:solidFill>
                  <a:effectLst>
                    <a:outerShdw blurRad="50800" dist="50800" dir="2700000" sx="108000" sy="108000" algn="tl" rotWithShape="0">
                      <a:prstClr val="black">
                        <a:alpha val="40000"/>
                      </a:prstClr>
                    </a:outerShdw>
                  </a:effectLst>
                  <a:latin typeface="Tw Cen MT Condensed Extra Bold" pitchFamily="34" charset="0"/>
                </a:rPr>
                <a:t>A</a:t>
              </a:r>
            </a:p>
          </p:txBody>
        </p:sp>
        <p:sp>
          <p:nvSpPr>
            <p:cNvPr id="37" name="Oval 36"/>
            <p:cNvSpPr/>
            <p:nvPr/>
          </p:nvSpPr>
          <p:spPr>
            <a:xfrm>
              <a:off x="3553726" y="229074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38" name="Straight Connector 37"/>
            <p:cNvCxnSpPr/>
            <p:nvPr/>
          </p:nvCxnSpPr>
          <p:spPr>
            <a:xfrm>
              <a:off x="3663509" y="-1572880"/>
              <a:ext cx="0" cy="3849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38"/>
            <p:cNvSpPr/>
            <p:nvPr/>
          </p:nvSpPr>
          <p:spPr>
            <a:xfrm>
              <a:off x="3643189" y="208381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3" name="TextBox 52"/>
            <p:cNvSpPr txBox="1"/>
            <p:nvPr/>
          </p:nvSpPr>
          <p:spPr>
            <a:xfrm>
              <a:off x="4063475" y="2337549"/>
              <a:ext cx="1731450" cy="2215991"/>
            </a:xfrm>
            <a:prstGeom prst="rect">
              <a:avLst/>
            </a:prstGeom>
            <a:noFill/>
            <a:ln>
              <a:noFill/>
            </a:ln>
          </p:spPr>
          <p:txBody>
            <a:bodyPr wrap="square" rtlCol="0">
              <a:spAutoFit/>
            </a:bodyPr>
            <a:lstStyle/>
            <a:p>
              <a:r>
                <a:rPr lang="en-US" sz="13800" spc="300" dirty="0">
                  <a:ln>
                    <a:solidFill>
                      <a:schemeClr val="bg1"/>
                    </a:solidFill>
                  </a:ln>
                  <a:solidFill>
                    <a:srgbClr val="0070C0"/>
                  </a:solidFill>
                  <a:effectLst>
                    <a:outerShdw blurRad="50800" dist="50800" dir="2700000" sx="108000" sy="108000" algn="tl" rotWithShape="0">
                      <a:prstClr val="black">
                        <a:alpha val="40000"/>
                      </a:prstClr>
                    </a:outerShdw>
                  </a:effectLst>
                  <a:latin typeface="Tw Cen MT Condensed Extra Bold" pitchFamily="34" charset="0"/>
                </a:rPr>
                <a:t>N</a:t>
              </a:r>
            </a:p>
          </p:txBody>
        </p:sp>
        <p:sp>
          <p:nvSpPr>
            <p:cNvPr id="54" name="Oval 53"/>
            <p:cNvSpPr/>
            <p:nvPr/>
          </p:nvSpPr>
          <p:spPr>
            <a:xfrm>
              <a:off x="4305566" y="294098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55" name="Straight Connector 54"/>
            <p:cNvCxnSpPr/>
            <p:nvPr/>
          </p:nvCxnSpPr>
          <p:spPr>
            <a:xfrm>
              <a:off x="4393231" y="-1572880"/>
              <a:ext cx="22118" cy="45000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reeform 55"/>
            <p:cNvSpPr/>
            <p:nvPr/>
          </p:nvSpPr>
          <p:spPr>
            <a:xfrm>
              <a:off x="4395029" y="280517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9" name="Straight Connector 58"/>
            <p:cNvCxnSpPr/>
            <p:nvPr/>
          </p:nvCxnSpPr>
          <p:spPr>
            <a:xfrm>
              <a:off x="5532953" y="-1583040"/>
              <a:ext cx="0" cy="3849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a:off x="5512633" y="207365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8" name="TextBox 67"/>
            <p:cNvSpPr txBox="1"/>
            <p:nvPr/>
          </p:nvSpPr>
          <p:spPr>
            <a:xfrm>
              <a:off x="6399777" y="2378189"/>
              <a:ext cx="1731450" cy="2215991"/>
            </a:xfrm>
            <a:prstGeom prst="rect">
              <a:avLst/>
            </a:prstGeom>
            <a:noFill/>
            <a:ln>
              <a:noFill/>
            </a:ln>
          </p:spPr>
          <p:txBody>
            <a:bodyPr wrap="square" rtlCol="0">
              <a:spAutoFit/>
            </a:bodyPr>
            <a:lstStyle/>
            <a:p>
              <a:r>
                <a:rPr lang="en-US" sz="13800" spc="300" dirty="0">
                  <a:ln>
                    <a:solidFill>
                      <a:schemeClr val="bg1"/>
                    </a:solidFill>
                  </a:ln>
                  <a:solidFill>
                    <a:srgbClr val="00B050"/>
                  </a:solidFill>
                  <a:effectLst>
                    <a:outerShdw blurRad="50800" dist="50800" dir="2700000" sx="108000" sy="108000" algn="tl" rotWithShape="0">
                      <a:prstClr val="black">
                        <a:alpha val="40000"/>
                      </a:prstClr>
                    </a:outerShdw>
                  </a:effectLst>
                  <a:latin typeface="Tw Cen MT Condensed Extra Bold" pitchFamily="34" charset="0"/>
                </a:rPr>
                <a:t>Y</a:t>
              </a:r>
            </a:p>
          </p:txBody>
        </p:sp>
        <p:sp>
          <p:nvSpPr>
            <p:cNvPr id="69" name="Oval 68"/>
            <p:cNvSpPr/>
            <p:nvPr/>
          </p:nvSpPr>
          <p:spPr>
            <a:xfrm>
              <a:off x="6570777" y="298162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sp>
          <p:nvSpPr>
            <p:cNvPr id="57" name="TextBox 56"/>
            <p:cNvSpPr txBox="1"/>
            <p:nvPr/>
          </p:nvSpPr>
          <p:spPr>
            <a:xfrm>
              <a:off x="5181079" y="1677149"/>
              <a:ext cx="1731450" cy="2215991"/>
            </a:xfrm>
            <a:prstGeom prst="rect">
              <a:avLst/>
            </a:prstGeom>
            <a:noFill/>
            <a:ln>
              <a:noFill/>
            </a:ln>
          </p:spPr>
          <p:txBody>
            <a:bodyPr wrap="square" rtlCol="0">
              <a:spAutoFit/>
            </a:bodyPr>
            <a:lstStyle/>
            <a:p>
              <a:r>
                <a:rPr lang="en-US" sz="13800" spc="300" dirty="0">
                  <a:ln>
                    <a:solidFill>
                      <a:schemeClr val="bg1"/>
                    </a:solidFill>
                  </a:ln>
                  <a:solidFill>
                    <a:srgbClr val="FF01FD"/>
                  </a:solidFill>
                  <a:effectLst>
                    <a:outerShdw blurRad="50800" dist="50800" dir="2700000" sx="108000" sy="108000" algn="tl" rotWithShape="0">
                      <a:prstClr val="black">
                        <a:alpha val="40000"/>
                      </a:prstClr>
                    </a:outerShdw>
                  </a:effectLst>
                  <a:latin typeface="Tw Cen MT Condensed Extra Bold" pitchFamily="34" charset="0"/>
                </a:rPr>
                <a:t>K</a:t>
              </a:r>
            </a:p>
          </p:txBody>
        </p:sp>
        <p:cxnSp>
          <p:nvCxnSpPr>
            <p:cNvPr id="70" name="Straight Connector 69"/>
            <p:cNvCxnSpPr/>
            <p:nvPr/>
          </p:nvCxnSpPr>
          <p:spPr>
            <a:xfrm>
              <a:off x="6680560" y="-1481440"/>
              <a:ext cx="0" cy="4449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6660241" y="277469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7" name="TextBox 76"/>
            <p:cNvSpPr txBox="1"/>
            <p:nvPr/>
          </p:nvSpPr>
          <p:spPr>
            <a:xfrm>
              <a:off x="7425515" y="1626349"/>
              <a:ext cx="1731450" cy="2215991"/>
            </a:xfrm>
            <a:prstGeom prst="rect">
              <a:avLst/>
            </a:prstGeom>
            <a:noFill/>
            <a:ln>
              <a:noFill/>
            </a:ln>
          </p:spPr>
          <p:txBody>
            <a:bodyPr wrap="square" rtlCol="0">
              <a:spAutoFit/>
            </a:bodyPr>
            <a:lstStyle/>
            <a:p>
              <a:r>
                <a:rPr lang="en-US" sz="13800" spc="300" dirty="0">
                  <a:ln>
                    <a:solidFill>
                      <a:schemeClr val="bg1"/>
                    </a:solidFill>
                  </a:ln>
                  <a:solidFill>
                    <a:srgbClr val="002060"/>
                  </a:solidFill>
                  <a:effectLst>
                    <a:outerShdw blurRad="50800" dist="50800" dir="2700000" sx="108000" sy="108000" algn="tl" rotWithShape="0">
                      <a:prstClr val="black">
                        <a:alpha val="40000"/>
                      </a:prstClr>
                    </a:outerShdw>
                  </a:effectLst>
                  <a:latin typeface="Tw Cen MT Condensed Extra Bold" pitchFamily="34" charset="0"/>
                </a:rPr>
                <a:t>O</a:t>
              </a:r>
            </a:p>
          </p:txBody>
        </p:sp>
        <p:sp>
          <p:nvSpPr>
            <p:cNvPr id="78" name="Oval 77"/>
            <p:cNvSpPr/>
            <p:nvPr/>
          </p:nvSpPr>
          <p:spPr>
            <a:xfrm>
              <a:off x="7901189" y="221962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79" name="Straight Connector 78"/>
            <p:cNvCxnSpPr/>
            <p:nvPr/>
          </p:nvCxnSpPr>
          <p:spPr>
            <a:xfrm>
              <a:off x="8010973" y="-1644000"/>
              <a:ext cx="0" cy="3849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7990653" y="201269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TextBox 80"/>
            <p:cNvSpPr txBox="1"/>
            <p:nvPr/>
          </p:nvSpPr>
          <p:spPr>
            <a:xfrm>
              <a:off x="8684836" y="2286749"/>
              <a:ext cx="1731450" cy="2215991"/>
            </a:xfrm>
            <a:prstGeom prst="rect">
              <a:avLst/>
            </a:prstGeom>
            <a:noFill/>
            <a:ln>
              <a:noFill/>
            </a:ln>
          </p:spPr>
          <p:txBody>
            <a:bodyPr wrap="square" rtlCol="0">
              <a:spAutoFit/>
            </a:bodyPr>
            <a:lstStyle/>
            <a:p>
              <a:r>
                <a:rPr lang="en-US" sz="13800" spc="300" dirty="0">
                  <a:ln>
                    <a:solidFill>
                      <a:schemeClr val="bg1"/>
                    </a:solidFill>
                  </a:ln>
                  <a:solidFill>
                    <a:srgbClr val="FFC000"/>
                  </a:solidFill>
                  <a:effectLst>
                    <a:outerShdw blurRad="50800" dist="50800" dir="2700000" sx="108000" sy="108000" algn="tl" rotWithShape="0">
                      <a:prstClr val="black">
                        <a:alpha val="40000"/>
                      </a:prstClr>
                    </a:outerShdw>
                  </a:effectLst>
                  <a:latin typeface="Tw Cen MT Condensed Extra Bold" pitchFamily="34" charset="0"/>
                </a:rPr>
                <a:t>U</a:t>
              </a:r>
            </a:p>
          </p:txBody>
        </p:sp>
        <p:sp>
          <p:nvSpPr>
            <p:cNvPr id="82" name="Oval 81"/>
            <p:cNvSpPr/>
            <p:nvPr/>
          </p:nvSpPr>
          <p:spPr>
            <a:xfrm>
              <a:off x="8916771" y="289018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innerShdw blurRad="63500" dist="50800" dir="16200000">
                    <a:prstClr val="black">
                      <a:alpha val="50000"/>
                    </a:prstClr>
                  </a:innerShdw>
                </a:effectLst>
              </a:endParaRPr>
            </a:p>
          </p:txBody>
        </p:sp>
        <p:cxnSp>
          <p:nvCxnSpPr>
            <p:cNvPr id="83" name="Straight Connector 82"/>
            <p:cNvCxnSpPr/>
            <p:nvPr/>
          </p:nvCxnSpPr>
          <p:spPr>
            <a:xfrm>
              <a:off x="9006235" y="-1583040"/>
              <a:ext cx="20320" cy="44593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9006235" y="2683258"/>
              <a:ext cx="113302" cy="170298"/>
            </a:xfrm>
            <a:custGeom>
              <a:avLst/>
              <a:gdLst>
                <a:gd name="connsiteX0" fmla="*/ 15240 w 186690"/>
                <a:gd name="connsiteY0" fmla="*/ 217170 h 217170"/>
                <a:gd name="connsiteX1" fmla="*/ 11430 w 186690"/>
                <a:gd name="connsiteY1" fmla="*/ 76200 h 217170"/>
                <a:gd name="connsiteX2" fmla="*/ 3810 w 186690"/>
                <a:gd name="connsiteY2" fmla="*/ 64770 h 217170"/>
                <a:gd name="connsiteX3" fmla="*/ 0 w 186690"/>
                <a:gd name="connsiteY3" fmla="*/ 53340 h 217170"/>
                <a:gd name="connsiteX4" fmla="*/ 11430 w 186690"/>
                <a:gd name="connsiteY4" fmla="*/ 22860 h 217170"/>
                <a:gd name="connsiteX5" fmla="*/ 22860 w 186690"/>
                <a:gd name="connsiteY5" fmla="*/ 19050 h 217170"/>
                <a:gd name="connsiteX6" fmla="*/ 30480 w 186690"/>
                <a:gd name="connsiteY6" fmla="*/ 7620 h 217170"/>
                <a:gd name="connsiteX7" fmla="*/ 53340 w 186690"/>
                <a:gd name="connsiteY7" fmla="*/ 0 h 217170"/>
                <a:gd name="connsiteX8" fmla="*/ 106680 w 186690"/>
                <a:gd name="connsiteY8" fmla="*/ 19050 h 217170"/>
                <a:gd name="connsiteX9" fmla="*/ 118110 w 186690"/>
                <a:gd name="connsiteY9" fmla="*/ 26670 h 217170"/>
                <a:gd name="connsiteX10" fmla="*/ 140970 w 186690"/>
                <a:gd name="connsiteY10" fmla="*/ 45720 h 217170"/>
                <a:gd name="connsiteX11" fmla="*/ 163830 w 186690"/>
                <a:gd name="connsiteY11" fmla="*/ 64770 h 217170"/>
                <a:gd name="connsiteX12" fmla="*/ 186690 w 186690"/>
                <a:gd name="connsiteY12" fmla="*/ 6858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90" h="217170">
                  <a:moveTo>
                    <a:pt x="15240" y="217170"/>
                  </a:moveTo>
                  <a:cubicBezTo>
                    <a:pt x="13970" y="170180"/>
                    <a:pt x="14946" y="123076"/>
                    <a:pt x="11430" y="76200"/>
                  </a:cubicBezTo>
                  <a:cubicBezTo>
                    <a:pt x="11088" y="71634"/>
                    <a:pt x="5858" y="68866"/>
                    <a:pt x="3810" y="64770"/>
                  </a:cubicBezTo>
                  <a:cubicBezTo>
                    <a:pt x="2014" y="61178"/>
                    <a:pt x="1270" y="57150"/>
                    <a:pt x="0" y="53340"/>
                  </a:cubicBezTo>
                  <a:cubicBezTo>
                    <a:pt x="2065" y="43013"/>
                    <a:pt x="2087" y="30335"/>
                    <a:pt x="11430" y="22860"/>
                  </a:cubicBezTo>
                  <a:cubicBezTo>
                    <a:pt x="14566" y="20351"/>
                    <a:pt x="19050" y="20320"/>
                    <a:pt x="22860" y="19050"/>
                  </a:cubicBezTo>
                  <a:cubicBezTo>
                    <a:pt x="25400" y="15240"/>
                    <a:pt x="26597" y="10047"/>
                    <a:pt x="30480" y="7620"/>
                  </a:cubicBezTo>
                  <a:cubicBezTo>
                    <a:pt x="37291" y="3363"/>
                    <a:pt x="53340" y="0"/>
                    <a:pt x="53340" y="0"/>
                  </a:cubicBezTo>
                  <a:cubicBezTo>
                    <a:pt x="78929" y="4265"/>
                    <a:pt x="81754" y="2432"/>
                    <a:pt x="106680" y="19050"/>
                  </a:cubicBezTo>
                  <a:cubicBezTo>
                    <a:pt x="110490" y="21590"/>
                    <a:pt x="114872" y="23432"/>
                    <a:pt x="118110" y="26670"/>
                  </a:cubicBezTo>
                  <a:cubicBezTo>
                    <a:pt x="138869" y="47429"/>
                    <a:pt x="119139" y="38443"/>
                    <a:pt x="140970" y="45720"/>
                  </a:cubicBezTo>
                  <a:cubicBezTo>
                    <a:pt x="146900" y="51650"/>
                    <a:pt x="155343" y="61587"/>
                    <a:pt x="163830" y="64770"/>
                  </a:cubicBezTo>
                  <a:cubicBezTo>
                    <a:pt x="174654" y="68829"/>
                    <a:pt x="178262" y="68580"/>
                    <a:pt x="186690" y="6858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8" name="Oval 57"/>
            <p:cNvSpPr/>
            <p:nvPr/>
          </p:nvSpPr>
          <p:spPr>
            <a:xfrm>
              <a:off x="5411600" y="2257430"/>
              <a:ext cx="219566" cy="19920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innerShdw blurRad="63500" dist="50800" dir="16200000">
                    <a:prstClr val="black">
                      <a:alpha val="50000"/>
                    </a:prstClr>
                  </a:innerShdw>
                </a:effectLst>
              </a:endParaRPr>
            </a:p>
          </p:txBody>
        </p:sp>
      </p:grpSp>
      <p:sp>
        <p:nvSpPr>
          <p:cNvPr id="87" name="TextBox 86"/>
          <p:cNvSpPr txBox="1"/>
          <p:nvPr/>
        </p:nvSpPr>
        <p:spPr>
          <a:xfrm>
            <a:off x="856527" y="4791390"/>
            <a:ext cx="10903351" cy="52322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2800" b="1" kern="1100" cap="all" spc="150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Rounded MT Bold" pitchFamily="34" charset="0"/>
              </a:rPr>
              <a:t>Do You Have Any Question?</a:t>
            </a:r>
            <a:endParaRPr lang="en-IN" sz="2800" b="1" kern="1100" cap="all" spc="150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Rounded MT Bold" pitchFamily="34" charset="0"/>
            </a:endParaRPr>
          </a:p>
        </p:txBody>
      </p:sp>
      <p:sp>
        <p:nvSpPr>
          <p:cNvPr id="7" name="TextBox 6">
            <a:extLst>
              <a:ext uri="{FF2B5EF4-FFF2-40B4-BE49-F238E27FC236}">
                <a16:creationId xmlns:a16="http://schemas.microsoft.com/office/drawing/2014/main" id="{B39C5D46-6896-515C-2ABF-99376BAEBD7F}"/>
              </a:ext>
            </a:extLst>
          </p:cNvPr>
          <p:cNvSpPr txBox="1"/>
          <p:nvPr/>
        </p:nvSpPr>
        <p:spPr>
          <a:xfrm>
            <a:off x="8311793" y="5506948"/>
            <a:ext cx="2907587" cy="523220"/>
          </a:xfrm>
          <a:prstGeom prst="rect">
            <a:avLst/>
          </a:prstGeom>
          <a:noFill/>
        </p:spPr>
        <p:txBody>
          <a:bodyPr wrap="square" rtlCol="0">
            <a:spAutoFit/>
          </a:bodyPr>
          <a:lstStyle/>
          <a:p>
            <a:pPr algn="ctr"/>
            <a:r>
              <a:rPr lang="en-US" sz="2800" b="1" dirty="0">
                <a:solidFill>
                  <a:srgbClr val="FF01FD"/>
                </a:solidFill>
                <a:latin typeface="Arial Black" panose="020B0A04020102020204" pitchFamily="34" charset="0"/>
              </a:rPr>
              <a:t>SIVA</a:t>
            </a:r>
            <a:endParaRPr lang="en-IN" sz="2800" b="1" dirty="0">
              <a:solidFill>
                <a:srgbClr val="FF01FD"/>
              </a:solidFill>
              <a:latin typeface="Arial Black" panose="020B0A04020102020204" pitchFamily="34" charset="0"/>
            </a:endParaRPr>
          </a:p>
        </p:txBody>
      </p:sp>
    </p:spTree>
    <p:extLst>
      <p:ext uri="{BB962C8B-B14F-4D97-AF65-F5344CB8AC3E}">
        <p14:creationId xmlns:p14="http://schemas.microsoft.com/office/powerpoint/2010/main" val="901771162"/>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376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37600">
                                          <p:cBhvr additive="base">
                                            <p:cTn id="7" dur="1300" fill="hold"/>
                                            <p:tgtEl>
                                              <p:spTgt spid="11"/>
                                            </p:tgtEl>
                                            <p:attrNameLst>
                                              <p:attrName>ppt_x</p:attrName>
                                            </p:attrNameLst>
                                          </p:cBhvr>
                                          <p:tavLst>
                                            <p:tav tm="0">
                                              <p:val>
                                                <p:strVal val="#ppt_x"/>
                                              </p:val>
                                            </p:tav>
                                            <p:tav tm="100000">
                                              <p:val>
                                                <p:strVal val="#ppt_x"/>
                                              </p:val>
                                            </p:tav>
                                          </p:tavLst>
                                        </p:anim>
                                        <p:anim calcmode="lin" valueType="num" p14:bounceEnd="37600">
                                          <p:cBhvr additive="base">
                                            <p:cTn id="8" dur="1300" fill="hold"/>
                                            <p:tgtEl>
                                              <p:spTgt spid="11"/>
                                            </p:tgtEl>
                                            <p:attrNameLst>
                                              <p:attrName>ppt_y</p:attrName>
                                            </p:attrNameLst>
                                          </p:cBhvr>
                                          <p:tavLst>
                                            <p:tav tm="0">
                                              <p:val>
                                                <p:strVal val="0-#ppt_h/2"/>
                                              </p:val>
                                            </p:tav>
                                            <p:tav tm="100000">
                                              <p:val>
                                                <p:strVal val="#ppt_y"/>
                                              </p:val>
                                            </p:tav>
                                          </p:tavLst>
                                        </p:anim>
                                      </p:childTnLst>
                                    </p:cTn>
                                  </p:par>
                                  <p:par>
                                    <p:cTn id="9" presetID="32" presetClass="emph" presetSubtype="0" repeatCount="2000" fill="remove" nodeType="withEffect">
                                      <p:stCondLst>
                                        <p:cond delay="0"/>
                                      </p:stCondLst>
                                      <p:childTnLst>
                                        <p:animRot by="120000">
                                          <p:cBhvr>
                                            <p:cTn id="10" dur="150" fill="hold">
                                              <p:stCondLst>
                                                <p:cond delay="0"/>
                                              </p:stCondLst>
                                            </p:cTn>
                                            <p:tgtEl>
                                              <p:spTgt spid="11"/>
                                            </p:tgtEl>
                                            <p:attrNameLst>
                                              <p:attrName>r</p:attrName>
                                            </p:attrNameLst>
                                          </p:cBhvr>
                                        </p:animRot>
                                        <p:animRot by="-240000">
                                          <p:cBhvr>
                                            <p:cTn id="11" dur="300" fill="hold">
                                              <p:stCondLst>
                                                <p:cond delay="300"/>
                                              </p:stCondLst>
                                            </p:cTn>
                                            <p:tgtEl>
                                              <p:spTgt spid="11"/>
                                            </p:tgtEl>
                                            <p:attrNameLst>
                                              <p:attrName>r</p:attrName>
                                            </p:attrNameLst>
                                          </p:cBhvr>
                                        </p:animRot>
                                        <p:animRot by="240000">
                                          <p:cBhvr>
                                            <p:cTn id="12" dur="300" fill="hold">
                                              <p:stCondLst>
                                                <p:cond delay="600"/>
                                              </p:stCondLst>
                                            </p:cTn>
                                            <p:tgtEl>
                                              <p:spTgt spid="11"/>
                                            </p:tgtEl>
                                            <p:attrNameLst>
                                              <p:attrName>r</p:attrName>
                                            </p:attrNameLst>
                                          </p:cBhvr>
                                        </p:animRot>
                                        <p:animRot by="-240000">
                                          <p:cBhvr>
                                            <p:cTn id="13" dur="300" fill="hold">
                                              <p:stCondLst>
                                                <p:cond delay="900"/>
                                              </p:stCondLst>
                                            </p:cTn>
                                            <p:tgtEl>
                                              <p:spTgt spid="11"/>
                                            </p:tgtEl>
                                            <p:attrNameLst>
                                              <p:attrName>r</p:attrName>
                                            </p:attrNameLst>
                                          </p:cBhvr>
                                        </p:animRot>
                                        <p:animRot by="120000">
                                          <p:cBhvr>
                                            <p:cTn id="14" dur="300" fill="hold">
                                              <p:stCondLst>
                                                <p:cond delay="1200"/>
                                              </p:stCondLst>
                                            </p:cTn>
                                            <p:tgtEl>
                                              <p:spTgt spid="11"/>
                                            </p:tgtEl>
                                            <p:attrNameLst>
                                              <p:attrName>r</p:attrName>
                                            </p:attrNameLst>
                                          </p:cBhvr>
                                        </p:animRot>
                                      </p:childTnLst>
                                    </p:cTn>
                                  </p:par>
                                </p:childTnLst>
                              </p:cTn>
                            </p:par>
                            <p:par>
                              <p:cTn id="15" fill="hold">
                                <p:stCondLst>
                                  <p:cond delay="3000"/>
                                </p:stCondLst>
                                <p:childTnLst>
                                  <p:par>
                                    <p:cTn id="16" presetID="22" presetClass="entr" presetSubtype="2" fill="hold" grpId="0"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right)">
                                          <p:cBhvr>
                                            <p:cTn id="18" dur="1500"/>
                                            <p:tgtEl>
                                              <p:spTgt spid="87"/>
                                            </p:tgtEl>
                                          </p:cBhvr>
                                        </p:animEffect>
                                      </p:childTnLst>
                                    </p:cTn>
                                  </p:par>
                                </p:childTnLst>
                              </p:cTn>
                            </p:par>
                            <p:par>
                              <p:cTn id="19" fill="hold">
                                <p:stCondLst>
                                  <p:cond delay="4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fill="hold"/>
                                            <p:tgtEl>
                                              <p:spTgt spid="7"/>
                                            </p:tgtEl>
                                            <p:attrNameLst>
                                              <p:attrName>ppt_x</p:attrName>
                                            </p:attrNameLst>
                                          </p:cBhvr>
                                          <p:tavLst>
                                            <p:tav tm="0">
                                              <p:val>
                                                <p:strVal val="#ppt_x"/>
                                              </p:val>
                                            </p:tav>
                                            <p:tav tm="100000">
                                              <p:val>
                                                <p:strVal val="#ppt_x"/>
                                              </p:val>
                                            </p:tav>
                                          </p:tavLst>
                                        </p:anim>
                                        <p:anim calcmode="lin" valueType="num">
                                          <p:cBhvr additive="base">
                                            <p:cTn id="23"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300" fill="hold"/>
                                            <p:tgtEl>
                                              <p:spTgt spid="11"/>
                                            </p:tgtEl>
                                            <p:attrNameLst>
                                              <p:attrName>ppt_x</p:attrName>
                                            </p:attrNameLst>
                                          </p:cBhvr>
                                          <p:tavLst>
                                            <p:tav tm="0">
                                              <p:val>
                                                <p:strVal val="#ppt_x"/>
                                              </p:val>
                                            </p:tav>
                                            <p:tav tm="100000">
                                              <p:val>
                                                <p:strVal val="#ppt_x"/>
                                              </p:val>
                                            </p:tav>
                                          </p:tavLst>
                                        </p:anim>
                                        <p:anim calcmode="lin" valueType="num">
                                          <p:cBhvr additive="base">
                                            <p:cTn id="8" dur="1300" fill="hold"/>
                                            <p:tgtEl>
                                              <p:spTgt spid="11"/>
                                            </p:tgtEl>
                                            <p:attrNameLst>
                                              <p:attrName>ppt_y</p:attrName>
                                            </p:attrNameLst>
                                          </p:cBhvr>
                                          <p:tavLst>
                                            <p:tav tm="0">
                                              <p:val>
                                                <p:strVal val="0-#ppt_h/2"/>
                                              </p:val>
                                            </p:tav>
                                            <p:tav tm="100000">
                                              <p:val>
                                                <p:strVal val="#ppt_y"/>
                                              </p:val>
                                            </p:tav>
                                          </p:tavLst>
                                        </p:anim>
                                      </p:childTnLst>
                                    </p:cTn>
                                  </p:par>
                                  <p:par>
                                    <p:cTn id="9" presetID="32" presetClass="emph" presetSubtype="0" repeatCount="2000" fill="remove" nodeType="withEffect">
                                      <p:stCondLst>
                                        <p:cond delay="0"/>
                                      </p:stCondLst>
                                      <p:childTnLst>
                                        <p:animRot by="120000">
                                          <p:cBhvr>
                                            <p:cTn id="10" dur="150" fill="hold">
                                              <p:stCondLst>
                                                <p:cond delay="0"/>
                                              </p:stCondLst>
                                            </p:cTn>
                                            <p:tgtEl>
                                              <p:spTgt spid="11"/>
                                            </p:tgtEl>
                                            <p:attrNameLst>
                                              <p:attrName>r</p:attrName>
                                            </p:attrNameLst>
                                          </p:cBhvr>
                                        </p:animRot>
                                        <p:animRot by="-240000">
                                          <p:cBhvr>
                                            <p:cTn id="11" dur="300" fill="hold">
                                              <p:stCondLst>
                                                <p:cond delay="300"/>
                                              </p:stCondLst>
                                            </p:cTn>
                                            <p:tgtEl>
                                              <p:spTgt spid="11"/>
                                            </p:tgtEl>
                                            <p:attrNameLst>
                                              <p:attrName>r</p:attrName>
                                            </p:attrNameLst>
                                          </p:cBhvr>
                                        </p:animRot>
                                        <p:animRot by="240000">
                                          <p:cBhvr>
                                            <p:cTn id="12" dur="300" fill="hold">
                                              <p:stCondLst>
                                                <p:cond delay="600"/>
                                              </p:stCondLst>
                                            </p:cTn>
                                            <p:tgtEl>
                                              <p:spTgt spid="11"/>
                                            </p:tgtEl>
                                            <p:attrNameLst>
                                              <p:attrName>r</p:attrName>
                                            </p:attrNameLst>
                                          </p:cBhvr>
                                        </p:animRot>
                                        <p:animRot by="-240000">
                                          <p:cBhvr>
                                            <p:cTn id="13" dur="300" fill="hold">
                                              <p:stCondLst>
                                                <p:cond delay="900"/>
                                              </p:stCondLst>
                                            </p:cTn>
                                            <p:tgtEl>
                                              <p:spTgt spid="11"/>
                                            </p:tgtEl>
                                            <p:attrNameLst>
                                              <p:attrName>r</p:attrName>
                                            </p:attrNameLst>
                                          </p:cBhvr>
                                        </p:animRot>
                                        <p:animRot by="120000">
                                          <p:cBhvr>
                                            <p:cTn id="14" dur="300" fill="hold">
                                              <p:stCondLst>
                                                <p:cond delay="1200"/>
                                              </p:stCondLst>
                                            </p:cTn>
                                            <p:tgtEl>
                                              <p:spTgt spid="11"/>
                                            </p:tgtEl>
                                            <p:attrNameLst>
                                              <p:attrName>r</p:attrName>
                                            </p:attrNameLst>
                                          </p:cBhvr>
                                        </p:animRot>
                                      </p:childTnLst>
                                    </p:cTn>
                                  </p:par>
                                </p:childTnLst>
                              </p:cTn>
                            </p:par>
                            <p:par>
                              <p:cTn id="15" fill="hold">
                                <p:stCondLst>
                                  <p:cond delay="3000"/>
                                </p:stCondLst>
                                <p:childTnLst>
                                  <p:par>
                                    <p:cTn id="16" presetID="22" presetClass="entr" presetSubtype="2" fill="hold" grpId="0"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right)">
                                          <p:cBhvr>
                                            <p:cTn id="18" dur="1500"/>
                                            <p:tgtEl>
                                              <p:spTgt spid="87"/>
                                            </p:tgtEl>
                                          </p:cBhvr>
                                        </p:animEffect>
                                      </p:childTnLst>
                                    </p:cTn>
                                  </p:par>
                                </p:childTnLst>
                              </p:cTn>
                            </p:par>
                            <p:par>
                              <p:cTn id="19" fill="hold">
                                <p:stCondLst>
                                  <p:cond delay="4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fill="hold"/>
                                            <p:tgtEl>
                                              <p:spTgt spid="7"/>
                                            </p:tgtEl>
                                            <p:attrNameLst>
                                              <p:attrName>ppt_x</p:attrName>
                                            </p:attrNameLst>
                                          </p:cBhvr>
                                          <p:tavLst>
                                            <p:tav tm="0">
                                              <p:val>
                                                <p:strVal val="#ppt_x"/>
                                              </p:val>
                                            </p:tav>
                                            <p:tav tm="100000">
                                              <p:val>
                                                <p:strVal val="#ppt_x"/>
                                              </p:val>
                                            </p:tav>
                                          </p:tavLst>
                                        </p:anim>
                                        <p:anim calcmode="lin" valueType="num">
                                          <p:cBhvr additive="base">
                                            <p:cTn id="23"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24D25D-D649-4306-D80F-239F08D2203C}"/>
              </a:ext>
            </a:extLst>
          </p:cNvPr>
          <p:cNvSpPr/>
          <p:nvPr/>
        </p:nvSpPr>
        <p:spPr>
          <a:xfrm>
            <a:off x="1319842" y="3036498"/>
            <a:ext cx="2717320" cy="392502"/>
          </a:xfrm>
          <a:prstGeom prst="rect">
            <a:avLst/>
          </a:prstGeom>
          <a:solidFill>
            <a:srgbClr val="1D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3EFE13B-79BC-E8A4-6934-648C6A9B6BA1}"/>
              </a:ext>
            </a:extLst>
          </p:cNvPr>
          <p:cNvSpPr>
            <a:spLocks noGrp="1"/>
          </p:cNvSpPr>
          <p:nvPr>
            <p:ph type="ctrTitle"/>
          </p:nvPr>
        </p:nvSpPr>
        <p:spPr>
          <a:xfrm>
            <a:off x="1013638" y="2528744"/>
            <a:ext cx="9302081" cy="1800511"/>
          </a:xfrm>
          <a:noFill/>
          <a:ln>
            <a:noFill/>
          </a:ln>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GB" b="1" dirty="0">
                <a:ln w="28575">
                  <a:solidFill>
                    <a:srgbClr val="91527C"/>
                  </a:solidFill>
                  <a:prstDash val="solid"/>
                </a:ln>
                <a:solidFill>
                  <a:srgbClr val="59A4C3"/>
                </a:solidFill>
                <a:effectLst/>
                <a:latin typeface="Arial" panose="020B0604020202020204" pitchFamily="34" charset="0"/>
                <a:cs typeface="Arial" panose="020B0604020202020204" pitchFamily="34" charset="0"/>
              </a:rPr>
              <a:t>DRUG RECOMMENDATION</a:t>
            </a:r>
            <a:br>
              <a:rPr lang="en-GB" b="1" dirty="0">
                <a:ln w="28575">
                  <a:solidFill>
                    <a:srgbClr val="91527C"/>
                  </a:solidFill>
                  <a:prstDash val="solid"/>
                </a:ln>
                <a:solidFill>
                  <a:srgbClr val="59A4C3"/>
                </a:solidFill>
                <a:effectLst/>
                <a:latin typeface="Arial" panose="020B0604020202020204" pitchFamily="34" charset="0"/>
                <a:cs typeface="Arial" panose="020B0604020202020204" pitchFamily="34" charset="0"/>
              </a:rPr>
            </a:br>
            <a:r>
              <a:rPr lang="en-GB" b="1" dirty="0">
                <a:ln w="28575">
                  <a:solidFill>
                    <a:srgbClr val="91527C"/>
                  </a:solidFill>
                  <a:prstDash val="solid"/>
                </a:ln>
                <a:solidFill>
                  <a:srgbClr val="59A4C3"/>
                </a:solidFill>
                <a:effectLst/>
                <a:latin typeface="Arial" panose="020B0604020202020204" pitchFamily="34" charset="0"/>
                <a:cs typeface="Arial" panose="020B0604020202020204" pitchFamily="34" charset="0"/>
              </a:rPr>
              <a:t>SYSTEM</a:t>
            </a:r>
            <a:endParaRPr lang="en-IN" b="1" dirty="0">
              <a:ln w="28575">
                <a:solidFill>
                  <a:srgbClr val="91527C"/>
                </a:solidFill>
                <a:prstDash val="solid"/>
              </a:ln>
              <a:solidFill>
                <a:srgbClr val="59A4C3"/>
              </a:solidFill>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52E62EA-7259-EC94-4BC3-1F2E49BDD74F}"/>
              </a:ext>
            </a:extLst>
          </p:cNvPr>
          <p:cNvSpPr>
            <a:spLocks noGrp="1"/>
          </p:cNvSpPr>
          <p:nvPr>
            <p:ph type="subTitle" idx="1"/>
          </p:nvPr>
        </p:nvSpPr>
        <p:spPr>
          <a:xfrm>
            <a:off x="1259457" y="4180834"/>
            <a:ext cx="4649637" cy="598548"/>
          </a:xfrm>
        </p:spPr>
        <p:txBody>
          <a:bodyPr>
            <a:normAutofit/>
          </a:bodyPr>
          <a:lstStyle/>
          <a:p>
            <a:pPr algn="l"/>
            <a:r>
              <a:rPr lang="en-GB" sz="1600" b="1" spc="300" dirty="0">
                <a:ln w="22225">
                  <a:solidFill>
                    <a:schemeClr val="accent2"/>
                  </a:solidFill>
                  <a:prstDash val="solid"/>
                </a:ln>
                <a:solidFill>
                  <a:schemeClr val="accent2">
                    <a:lumMod val="40000"/>
                    <a:lumOff val="60000"/>
                  </a:schemeClr>
                </a:solidFill>
                <a:latin typeface="Dubai Light" panose="020B0303030403030204" pitchFamily="34" charset="-78"/>
                <a:cs typeface="Dubai Light" panose="020B0303030403030204" pitchFamily="34" charset="-78"/>
              </a:rPr>
              <a:t>Using Machine Learning with Python</a:t>
            </a:r>
            <a:endParaRPr lang="en-IN" sz="1600" b="1" spc="300" dirty="0">
              <a:ln w="22225">
                <a:solidFill>
                  <a:schemeClr val="accent2"/>
                </a:solidFill>
                <a:prstDash val="solid"/>
              </a:ln>
              <a:solidFill>
                <a:schemeClr val="accent2">
                  <a:lumMod val="40000"/>
                  <a:lumOff val="60000"/>
                </a:schemeClr>
              </a:solidFill>
              <a:latin typeface="Dubai Light" panose="020B0303030403030204" pitchFamily="34" charset="-78"/>
              <a:cs typeface="Dubai Light" panose="020B0303030403030204" pitchFamily="34" charset="-78"/>
            </a:endParaRPr>
          </a:p>
        </p:txBody>
      </p:sp>
      <p:cxnSp>
        <p:nvCxnSpPr>
          <p:cNvPr id="9" name="Straight Connector 8">
            <a:extLst>
              <a:ext uri="{FF2B5EF4-FFF2-40B4-BE49-F238E27FC236}">
                <a16:creationId xmlns:a16="http://schemas.microsoft.com/office/drawing/2014/main" id="{80DA0D34-C315-69D3-E4B7-E8B072691172}"/>
              </a:ext>
            </a:extLst>
          </p:cNvPr>
          <p:cNvCxnSpPr>
            <a:cxnSpLocks/>
          </p:cNvCxnSpPr>
          <p:nvPr/>
        </p:nvCxnSpPr>
        <p:spPr>
          <a:xfrm>
            <a:off x="1259457" y="2898475"/>
            <a:ext cx="0" cy="1448032"/>
          </a:xfrm>
          <a:prstGeom prst="line">
            <a:avLst/>
          </a:prstGeom>
          <a:ln w="76200">
            <a:solidFill>
              <a:srgbClr val="FF01FD"/>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7997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750"/>
                                        <p:tgtEl>
                                          <p:spTgt spid="2"/>
                                        </p:tgtEl>
                                      </p:cBhvr>
                                    </p:animEffect>
                                  </p:childTnLst>
                                </p:cTn>
                              </p:par>
                            </p:childTnLst>
                          </p:cTn>
                        </p:par>
                        <p:par>
                          <p:cTn id="8" fill="hold">
                            <p:stCondLst>
                              <p:cond delay="1750"/>
                            </p:stCondLst>
                            <p:childTnLst>
                              <p:par>
                                <p:cTn id="9" presetID="2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BA8F37-F300-7AE5-4428-49FAFA509B61}"/>
              </a:ext>
            </a:extLst>
          </p:cNvPr>
          <p:cNvSpPr txBox="1"/>
          <p:nvPr/>
        </p:nvSpPr>
        <p:spPr>
          <a:xfrm>
            <a:off x="485350" y="521991"/>
            <a:ext cx="4876800" cy="646331"/>
          </a:xfrm>
          <a:prstGeom prst="rect">
            <a:avLst/>
          </a:prstGeom>
          <a:noFill/>
        </p:spPr>
        <p:txBody>
          <a:bodyPr wrap="square" rtlCol="0">
            <a:spAutoFit/>
          </a:bodyPr>
          <a:lstStyle/>
          <a:p>
            <a:r>
              <a:rPr lang="en-GB" sz="3600" dirty="0">
                <a:solidFill>
                  <a:schemeClr val="bg1"/>
                </a:solidFill>
                <a:effectLst>
                  <a:glow rad="50800">
                    <a:srgbClr val="FF01FD">
                      <a:alpha val="70000"/>
                    </a:srgbClr>
                  </a:glow>
                </a:effectLst>
                <a:latin typeface="High Tower Text" panose="02040502050506030303" pitchFamily="18" charset="0"/>
              </a:rPr>
              <a:t>ABSTRACTION</a:t>
            </a:r>
            <a:endParaRPr lang="en-IN" sz="3600" dirty="0">
              <a:solidFill>
                <a:schemeClr val="bg1"/>
              </a:solidFill>
              <a:effectLst>
                <a:glow rad="50800">
                  <a:srgbClr val="FF01FD">
                    <a:alpha val="70000"/>
                  </a:srgbClr>
                </a:glow>
              </a:effectLst>
              <a:latin typeface="High Tower Text" panose="02040502050506030303" pitchFamily="18" charset="0"/>
            </a:endParaRPr>
          </a:p>
        </p:txBody>
      </p:sp>
      <p:sp>
        <p:nvSpPr>
          <p:cNvPr id="6" name="TextBox 5">
            <a:extLst>
              <a:ext uri="{FF2B5EF4-FFF2-40B4-BE49-F238E27FC236}">
                <a16:creationId xmlns:a16="http://schemas.microsoft.com/office/drawing/2014/main" id="{88A4C2F4-F54A-736E-705C-E95FC799946A}"/>
              </a:ext>
            </a:extLst>
          </p:cNvPr>
          <p:cNvSpPr txBox="1"/>
          <p:nvPr/>
        </p:nvSpPr>
        <p:spPr>
          <a:xfrm>
            <a:off x="570772" y="1514293"/>
            <a:ext cx="5305850" cy="5509200"/>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 the realm of healthcare, timely and accurate drug recommendations during medical emergencies can significantly impact patient outcomes. This project presents a robust "Drug Recommendation System in Medical Emergencies using Machine Learning," implemented in Python. The system leverages two powerful classification algorithms, namely the Random Forest Classifier and the Decision Tree Classifier, attaining remarkable accuracies of 100% on both training and test datasets.</a:t>
            </a:r>
          </a:p>
          <a:p>
            <a:pPr marL="342891" indent="-342891">
              <a:buFont typeface="Arial" panose="020B0604020202020204" pitchFamily="34" charset="0"/>
              <a:buChar char="•"/>
            </a:pPr>
            <a:endParaRPr lang="en-GB" sz="2000" dirty="0">
              <a:solidFill>
                <a:schemeClr val="tx1">
                  <a:lumMod val="95000"/>
                  <a:lumOff val="5000"/>
                </a:schemeClr>
              </a:solidFill>
              <a:latin typeface="Fritz" panose="02000600000000000000" pitchFamily="2" charset="0"/>
            </a:endParaRPr>
          </a:p>
          <a:p>
            <a:pPr marL="342891" indent="-342891">
              <a:buFont typeface="Arial" panose="020B0604020202020204" pitchFamily="34" charset="0"/>
              <a:buChar char="•"/>
            </a:pPr>
            <a:endParaRPr lang="en-GB" sz="2000" dirty="0">
              <a:solidFill>
                <a:schemeClr val="tx1">
                  <a:lumMod val="95000"/>
                  <a:lumOff val="5000"/>
                </a:schemeClr>
              </a:solidFill>
              <a:latin typeface="Fritz" panose="02000600000000000000" pitchFamily="2" charset="0"/>
            </a:endParaRPr>
          </a:p>
        </p:txBody>
      </p:sp>
      <p:pic>
        <p:nvPicPr>
          <p:cNvPr id="8" name="Picture 7">
            <a:extLst>
              <a:ext uri="{FF2B5EF4-FFF2-40B4-BE49-F238E27FC236}">
                <a16:creationId xmlns:a16="http://schemas.microsoft.com/office/drawing/2014/main" id="{49C511BA-C7ED-5639-408E-89402661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827" y="442638"/>
            <a:ext cx="5751401" cy="5751401"/>
          </a:xfrm>
          <a:prstGeom prst="ellipse">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464830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9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2F62C-1A90-D8F7-985B-1BB33514C146}"/>
              </a:ext>
            </a:extLst>
          </p:cNvPr>
          <p:cNvSpPr txBox="1"/>
          <p:nvPr/>
        </p:nvSpPr>
        <p:spPr>
          <a:xfrm>
            <a:off x="658135" y="784083"/>
            <a:ext cx="2665545" cy="646331"/>
          </a:xfrm>
          <a:prstGeom prst="rect">
            <a:avLst/>
          </a:prstGeom>
          <a:noFill/>
        </p:spPr>
        <p:txBody>
          <a:bodyPr wrap="square" rtlCol="0">
            <a:spAutoFit/>
          </a:bodyPr>
          <a:lstStyle/>
          <a:p>
            <a:pPr algn="ctr"/>
            <a:r>
              <a:rPr lang="en-GB" sz="3600" dirty="0">
                <a:solidFill>
                  <a:schemeClr val="bg1"/>
                </a:solidFill>
                <a:effectLst>
                  <a:glow rad="228600">
                    <a:schemeClr val="accent1">
                      <a:satMod val="175000"/>
                      <a:alpha val="40000"/>
                    </a:schemeClr>
                  </a:glow>
                </a:effectLst>
                <a:latin typeface="High Tower Text" panose="02040502050506030303" pitchFamily="18" charset="0"/>
              </a:rPr>
              <a:t>WORKING</a:t>
            </a:r>
            <a:endParaRPr lang="en-IN" sz="3600" dirty="0">
              <a:solidFill>
                <a:schemeClr val="bg1"/>
              </a:solidFill>
              <a:effectLst>
                <a:glow rad="228600">
                  <a:schemeClr val="accent1">
                    <a:satMod val="175000"/>
                    <a:alpha val="40000"/>
                  </a:schemeClr>
                </a:glow>
              </a:effectLst>
              <a:latin typeface="High Tower Text" panose="02040502050506030303" pitchFamily="18" charset="0"/>
            </a:endParaRPr>
          </a:p>
        </p:txBody>
      </p:sp>
      <p:sp>
        <p:nvSpPr>
          <p:cNvPr id="5" name="TextBox 4">
            <a:extLst>
              <a:ext uri="{FF2B5EF4-FFF2-40B4-BE49-F238E27FC236}">
                <a16:creationId xmlns:a16="http://schemas.microsoft.com/office/drawing/2014/main" id="{06CC523C-AA4C-7181-FAC6-2A97478114D5}"/>
              </a:ext>
            </a:extLst>
          </p:cNvPr>
          <p:cNvSpPr txBox="1"/>
          <p:nvPr/>
        </p:nvSpPr>
        <p:spPr>
          <a:xfrm>
            <a:off x="384397" y="1712317"/>
            <a:ext cx="5305850" cy="5201424"/>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bg1"/>
                </a:solidFill>
                <a:latin typeface="Fritz" panose="02000600000000000000" pitchFamily="2" charset="0"/>
              </a:rPr>
              <a:t>The algorithm prioritizes medications with high sentiment ratings, considering potential side effects and issues from </a:t>
            </a:r>
            <a:r>
              <a:rPr lang="en-GB" sz="2200" dirty="0" err="1">
                <a:solidFill>
                  <a:schemeClr val="bg1"/>
                </a:solidFill>
                <a:latin typeface="Fritz" panose="02000600000000000000" pitchFamily="2" charset="0"/>
              </a:rPr>
              <a:t>unfavorable</a:t>
            </a:r>
            <a:r>
              <a:rPr lang="en-GB" sz="2200" dirty="0">
                <a:solidFill>
                  <a:schemeClr val="bg1"/>
                </a:solidFill>
                <a:latin typeface="Fritz" panose="02000600000000000000" pitchFamily="2" charset="0"/>
              </a:rPr>
              <a:t> reviews. </a:t>
            </a:r>
          </a:p>
          <a:p>
            <a:pPr marL="342900" indent="-342900">
              <a:buFont typeface="Arial" panose="020B0604020202020204" pitchFamily="34" charset="0"/>
              <a:buChar char="•"/>
            </a:pPr>
            <a:r>
              <a:rPr lang="en-GB" sz="2200" dirty="0">
                <a:solidFill>
                  <a:schemeClr val="bg1"/>
                </a:solidFill>
                <a:latin typeface="Fritz" panose="02000600000000000000" pitchFamily="2" charset="0"/>
              </a:rPr>
              <a:t>The Drug Recommender System uses a test dataset with user preferences and comments to assess performance, including precision, recall, accuracy, and F1-score.</a:t>
            </a:r>
          </a:p>
          <a:p>
            <a:pPr marL="342900" indent="-342900">
              <a:buFont typeface="Arial" panose="020B0604020202020204" pitchFamily="34" charset="0"/>
              <a:buChar char="•"/>
            </a:pPr>
            <a:r>
              <a:rPr lang="en-GB" sz="2200" dirty="0">
                <a:solidFill>
                  <a:schemeClr val="bg1"/>
                </a:solidFill>
                <a:latin typeface="Fritz" panose="02000600000000000000" pitchFamily="2" charset="0"/>
              </a:rPr>
              <a:t>A recommendation system is an artificial intelligence or AI algorithm, usually associated with machine learning, that uses Big Data to suggest or recommend additional products to consumers</a:t>
            </a:r>
            <a:r>
              <a:rPr lang="en-GB" sz="2400" dirty="0">
                <a:solidFill>
                  <a:schemeClr val="bg1"/>
                </a:solidFill>
                <a:latin typeface="Fritz" panose="02000600000000000000" pitchFamily="2" charset="0"/>
              </a:rPr>
              <a:t>.</a:t>
            </a:r>
          </a:p>
        </p:txBody>
      </p:sp>
      <p:pic>
        <p:nvPicPr>
          <p:cNvPr id="4098" name="Picture 2">
            <a:extLst>
              <a:ext uri="{FF2B5EF4-FFF2-40B4-BE49-F238E27FC236}">
                <a16:creationId xmlns:a16="http://schemas.microsoft.com/office/drawing/2014/main" id="{8B318CB3-3324-11AC-CD2A-AFD5F23A3E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61091" y="319489"/>
            <a:ext cx="5946512" cy="6103345"/>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8463286"/>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250"/>
                                        <p:tgtEl>
                                          <p:spTgt spid="4"/>
                                        </p:tgtEl>
                                      </p:cBhvr>
                                    </p:animEffect>
                                  </p:childTnLst>
                                </p:cTn>
                              </p:par>
                            </p:childTnLst>
                          </p:cTn>
                        </p:par>
                        <p:par>
                          <p:cTn id="8" fill="hold">
                            <p:stCondLst>
                              <p:cond delay="1250"/>
                            </p:stCondLst>
                            <p:childTnLst>
                              <p:par>
                                <p:cTn id="9" presetID="1" presetClass="entr" presetSubtype="0" fill="hold" grpId="0" nodeType="afterEffect">
                                  <p:stCondLst>
                                    <p:cond delay="250"/>
                                  </p:stCondLst>
                                  <p:childTnLst>
                                    <p:set>
                                      <p:cBhvr>
                                        <p:cTn id="10" dur="1" fill="hold">
                                          <p:stCondLst>
                                            <p:cond delay="74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BFC445-6BD6-FAB2-4BBB-A2CEDEDB6A21}"/>
              </a:ext>
            </a:extLst>
          </p:cNvPr>
          <p:cNvSpPr txBox="1"/>
          <p:nvPr/>
        </p:nvSpPr>
        <p:spPr>
          <a:xfrm>
            <a:off x="2285194" y="232913"/>
            <a:ext cx="4876800" cy="646331"/>
          </a:xfrm>
          <a:prstGeom prst="rect">
            <a:avLst/>
          </a:prstGeom>
          <a:solidFill>
            <a:schemeClr val="accent2">
              <a:lumMod val="60000"/>
              <a:lumOff val="40000"/>
            </a:schemeClr>
          </a:solidFill>
        </p:spPr>
        <p:txBody>
          <a:bodyPr wrap="square" rtlCol="0">
            <a:spAutoFit/>
          </a:bodyPr>
          <a:lstStyle/>
          <a:p>
            <a:pPr algn="ctr"/>
            <a:r>
              <a:rPr lang="en-GB" sz="3600" dirty="0">
                <a:ln w="0"/>
                <a:solidFill>
                  <a:schemeClr val="accent1"/>
                </a:solidFill>
                <a:effectLst>
                  <a:outerShdw blurRad="38100" dist="25400" dir="5400000" algn="ctr" rotWithShape="0">
                    <a:srgbClr val="6E747A">
                      <a:alpha val="43000"/>
                    </a:srgbClr>
                  </a:outerShdw>
                </a:effectLst>
                <a:latin typeface="High Tower Text" panose="02040502050506030303" pitchFamily="18" charset="0"/>
              </a:rPr>
              <a:t>INTRODUCTION</a:t>
            </a:r>
            <a:endParaRPr lang="en-IN" sz="3600" dirty="0">
              <a:ln w="0"/>
              <a:solidFill>
                <a:schemeClr val="accent1"/>
              </a:solidFill>
              <a:effectLst>
                <a:outerShdw blurRad="38100" dist="25400" dir="5400000" algn="ctr" rotWithShape="0">
                  <a:srgbClr val="6E747A">
                    <a:alpha val="43000"/>
                  </a:srgbClr>
                </a:outerShdw>
              </a:effectLst>
              <a:latin typeface="High Tower Text" panose="02040502050506030303" pitchFamily="18" charset="0"/>
            </a:endParaRPr>
          </a:p>
        </p:txBody>
      </p:sp>
      <p:pic>
        <p:nvPicPr>
          <p:cNvPr id="8" name="Picture 7">
            <a:extLst>
              <a:ext uri="{FF2B5EF4-FFF2-40B4-BE49-F238E27FC236}">
                <a16:creationId xmlns:a16="http://schemas.microsoft.com/office/drawing/2014/main" id="{DCC1670F-3C05-0F6E-4BCC-05868156A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972" y="1112808"/>
            <a:ext cx="4433262" cy="46668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F8415258-AD2E-9D50-F6AF-F40D7D06AABC}"/>
              </a:ext>
            </a:extLst>
          </p:cNvPr>
          <p:cNvSpPr txBox="1"/>
          <p:nvPr/>
        </p:nvSpPr>
        <p:spPr>
          <a:xfrm>
            <a:off x="2311879" y="1112808"/>
            <a:ext cx="5063706" cy="5632311"/>
          </a:xfrm>
          <a:prstGeom prst="rect">
            <a:avLst/>
          </a:prstGeom>
          <a:noFill/>
        </p:spPr>
        <p:txBody>
          <a:bodyPr wrap="square" rtlCol="0">
            <a:spAutoFit/>
          </a:bodyPr>
          <a:lstStyle/>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The rapid increase in coronavirus cases has led to a doctor shortage, </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especially those in rural areas. it difficult to address the shortage </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quickly. In this challenging period, activating telemedicine is crucial.</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Medication errors are prevalent, causing harm to thousands of people </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each year. Due to limited information, doctors often prescribe the </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wrong medication, resulting in a 40% error rate. Selecting the best </a:t>
            </a:r>
          </a:p>
          <a:p>
            <a:pPr marL="342900" indent="-342900" algn="just">
              <a:buClr>
                <a:srgbClr val="6C6FEE"/>
              </a:buClr>
              <a:buFont typeface="Wingdings" panose="05000000000000000000" pitchFamily="2" charset="2"/>
              <a:buChar char="v"/>
            </a:pPr>
            <a:r>
              <a:rPr lang="en-GB" sz="2400" dirty="0">
                <a:solidFill>
                  <a:srgbClr val="FF0000"/>
                </a:solidFill>
                <a:latin typeface="Times New Roman" panose="02020603050405020304" pitchFamily="18" charset="0"/>
                <a:cs typeface="Times New Roman" panose="02020603050405020304" pitchFamily="18" charset="0"/>
              </a:rPr>
              <a:t>prescription is challenging as new research and medications emerge </a:t>
            </a:r>
          </a:p>
        </p:txBody>
      </p:sp>
    </p:spTree>
    <p:extLst>
      <p:ext uri="{BB962C8B-B14F-4D97-AF65-F5344CB8AC3E}">
        <p14:creationId xmlns:p14="http://schemas.microsoft.com/office/powerpoint/2010/main" val="27735713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15000">
              <a:srgbClr val="7005D4">
                <a:alpha val="87000"/>
                <a:lumMod val="56000"/>
              </a:srgbClr>
            </a:gs>
            <a:gs pos="0">
              <a:srgbClr val="8C3D91"/>
            </a:gs>
          </a:gsLst>
          <a:lin ang="0" scaled="0"/>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9957" y="1488332"/>
            <a:ext cx="6022554" cy="534687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hidden="1">
            <a:extLst>
              <a:ext uri="{FF2B5EF4-FFF2-40B4-BE49-F238E27FC236}">
                <a16:creationId xmlns:a16="http://schemas.microsoft.com/office/drawing/2014/main" id="{EFC2F62C-1A90-D8F7-985B-1BB33514C146}"/>
              </a:ext>
            </a:extLst>
          </p:cNvPr>
          <p:cNvSpPr txBox="1"/>
          <p:nvPr/>
        </p:nvSpPr>
        <p:spPr>
          <a:xfrm>
            <a:off x="4198279" y="1119219"/>
            <a:ext cx="3655659" cy="646331"/>
          </a:xfrm>
          <a:prstGeom prst="rect">
            <a:avLst/>
          </a:prstGeom>
          <a:solidFill>
            <a:schemeClr val="bg1">
              <a:lumMod val="85000"/>
            </a:schemeClr>
          </a:solidFill>
        </p:spPr>
        <p:txBody>
          <a:bodyPr wrap="square" rtlCol="0">
            <a:spAutoFit/>
          </a:bodyPr>
          <a:lstStyle/>
          <a:p>
            <a:pPr algn="r"/>
            <a:r>
              <a:rPr lang="en-GB" sz="3600" dirty="0">
                <a:solidFill>
                  <a:srgbClr val="FF0000"/>
                </a:solidFill>
                <a:effectLst>
                  <a:glow rad="228600">
                    <a:schemeClr val="bg1">
                      <a:lumMod val="75000"/>
                      <a:alpha val="40000"/>
                    </a:schemeClr>
                  </a:glow>
                </a:effectLst>
                <a:latin typeface="Arial Black" panose="020B0A04020102020204" pitchFamily="34" charset="0"/>
              </a:rPr>
              <a:t>CONCLUSION</a:t>
            </a:r>
            <a:endParaRPr lang="en-IN" sz="3600" dirty="0">
              <a:solidFill>
                <a:srgbClr val="FF0000"/>
              </a:solidFill>
              <a:effectLst>
                <a:glow rad="228600">
                  <a:schemeClr val="bg1">
                    <a:lumMod val="75000"/>
                    <a:alpha val="40000"/>
                  </a:schemeClr>
                </a:glow>
              </a:effectLst>
              <a:latin typeface="Arial Black" panose="020B0A04020102020204" pitchFamily="34" charset="0"/>
            </a:endParaRPr>
          </a:p>
        </p:txBody>
      </p:sp>
      <p:sp>
        <p:nvSpPr>
          <p:cNvPr id="5" name="TextBox 4" hidden="1">
            <a:extLst>
              <a:ext uri="{FF2B5EF4-FFF2-40B4-BE49-F238E27FC236}">
                <a16:creationId xmlns:a16="http://schemas.microsoft.com/office/drawing/2014/main" id="{06CC523C-AA4C-7181-FAC6-2A97478114D5}"/>
              </a:ext>
            </a:extLst>
          </p:cNvPr>
          <p:cNvSpPr txBox="1"/>
          <p:nvPr/>
        </p:nvSpPr>
        <p:spPr>
          <a:xfrm>
            <a:off x="4307594" y="3547964"/>
            <a:ext cx="12074487" cy="304698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Machine learning algorithms analyse large-scale patient data, electronic health records, drug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properties, and domain knowledge to generate accurate and tailored drug recommendations. These </a:t>
            </a:r>
          </a:p>
          <a:p>
            <a:pPr marL="342900" indent="-342900" algn="just">
              <a:buClr>
                <a:srgbClr val="FF0000"/>
              </a:buClr>
              <a:buSzPct val="101000"/>
              <a:buFont typeface="Webdings" pitchFamily="18" charset="2"/>
              <a:buChar char=""/>
            </a:pPr>
            <a:r>
              <a:rPr lang="en-GB" sz="2400" dirty="0" err="1">
                <a:solidFill>
                  <a:schemeClr val="bg1"/>
                </a:solidFill>
                <a:latin typeface="Fritz" panose="02000600000000000000" pitchFamily="2" charset="0"/>
              </a:rPr>
              <a:t>systes</a:t>
            </a:r>
            <a:r>
              <a:rPr lang="en-GB" sz="2400" dirty="0">
                <a:solidFill>
                  <a:schemeClr val="bg1"/>
                </a:solidFill>
                <a:latin typeface="Fritz" panose="02000600000000000000" pitchFamily="2" charset="0"/>
              </a:rPr>
              <a:t> leverage patient similarities, drug attributes, historical data, and complex patterns to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provide personalized suggestions, considering factors such as drug efficacy, safety, and </a:t>
            </a:r>
            <a:r>
              <a:rPr lang="en-GB" sz="2400" dirty="0" err="1">
                <a:solidFill>
                  <a:schemeClr val="bg1"/>
                </a:solidFill>
                <a:latin typeface="Fritz" panose="02000600000000000000" pitchFamily="2" charset="0"/>
              </a:rPr>
              <a:t>patientspecific</a:t>
            </a:r>
            <a:r>
              <a:rPr lang="en-GB" sz="2400" dirty="0">
                <a:solidFill>
                  <a:schemeClr val="bg1"/>
                </a:solidFill>
                <a:latin typeface="Fritz" panose="02000600000000000000" pitchFamily="2" charset="0"/>
              </a:rPr>
              <a:t> characteristics.</a:t>
            </a:r>
          </a:p>
        </p:txBody>
      </p:sp>
      <p:sp>
        <p:nvSpPr>
          <p:cNvPr id="2" name="TextBox 1" hidden="1"/>
          <p:cNvSpPr txBox="1"/>
          <p:nvPr/>
        </p:nvSpPr>
        <p:spPr>
          <a:xfrm>
            <a:off x="2963537" y="3205908"/>
            <a:ext cx="4538950" cy="369332"/>
          </a:xfrm>
          <a:prstGeom prst="flowChartDisplay">
            <a:avLst/>
          </a:prstGeom>
          <a:noFill/>
        </p:spPr>
        <p:txBody>
          <a:bodyPr wrap="square" rtlCol="0">
            <a:spAutoFit/>
          </a:bodyPr>
          <a:lstStyle/>
          <a:p>
            <a:endParaRPr lang="en-IN" dirty="0"/>
          </a:p>
        </p:txBody>
      </p:sp>
      <p:sp>
        <p:nvSpPr>
          <p:cNvPr id="3" name="TextBox 2"/>
          <p:cNvSpPr txBox="1"/>
          <p:nvPr/>
        </p:nvSpPr>
        <p:spPr>
          <a:xfrm>
            <a:off x="260731" y="288003"/>
            <a:ext cx="11718275" cy="1200329"/>
          </a:xfrm>
          <a:prstGeom prst="rect">
            <a:avLst/>
          </a:prstGeom>
          <a:noFill/>
        </p:spPr>
        <p:txBody>
          <a:bodyPr wrap="square" rtlCol="0">
            <a:spAutoFit/>
          </a:bodyPr>
          <a:lstStyle/>
          <a:p>
            <a:pPr algn="ctr"/>
            <a:r>
              <a:rPr lang="en-US" sz="3600" b="1" dirty="0">
                <a:solidFill>
                  <a:schemeClr val="bg1"/>
                </a:solidFill>
                <a:effectLst>
                  <a:glow rad="63500">
                    <a:schemeClr val="accent1">
                      <a:satMod val="175000"/>
                      <a:alpha val="40000"/>
                    </a:schemeClr>
                  </a:glow>
                </a:effectLst>
                <a:latin typeface="Arial Black" pitchFamily="34" charset="0"/>
              </a:rPr>
              <a:t> Challenges in the Existing Healthcare Information System</a:t>
            </a:r>
            <a:endParaRPr lang="en-IN" sz="3600" b="1" dirty="0">
              <a:solidFill>
                <a:schemeClr val="bg1"/>
              </a:solidFill>
              <a:effectLst>
                <a:glow rad="63500">
                  <a:schemeClr val="accent1">
                    <a:satMod val="175000"/>
                    <a:alpha val="40000"/>
                  </a:schemeClr>
                </a:glow>
              </a:effectLst>
              <a:latin typeface="Arial Black" pitchFamily="34" charset="0"/>
            </a:endParaRPr>
          </a:p>
        </p:txBody>
      </p:sp>
      <p:sp>
        <p:nvSpPr>
          <p:cNvPr id="7" name="TextBox 6"/>
          <p:cNvSpPr txBox="1"/>
          <p:nvPr/>
        </p:nvSpPr>
        <p:spPr>
          <a:xfrm>
            <a:off x="-1" y="1575413"/>
            <a:ext cx="8516039" cy="5401479"/>
          </a:xfrm>
          <a:prstGeom prst="rect">
            <a:avLst/>
          </a:prstGeom>
          <a:noFill/>
        </p:spPr>
        <p:txBody>
          <a:bodyPr wrap="square" rtlCol="0">
            <a:spAutoFit/>
          </a:bodyPr>
          <a:lstStyle/>
          <a:p>
            <a:pPr marL="342900" indent="-342900" algn="just">
              <a:buClr>
                <a:srgbClr val="FFFF00"/>
              </a:buClr>
              <a:buSzPct val="120000"/>
              <a:buFont typeface="Wingdings 3" pitchFamily="18" charset="2"/>
              <a:buChar char=""/>
            </a:pPr>
            <a:r>
              <a:rPr lang="en-US" sz="2300" dirty="0">
                <a:solidFill>
                  <a:schemeClr val="bg1"/>
                </a:solidFill>
              </a:rPr>
              <a:t>One of the primary challenges of the existing system is the wide variation in the reliability and accuracy of information available online.</a:t>
            </a:r>
          </a:p>
          <a:p>
            <a:pPr marL="342900" indent="-342900" algn="just">
              <a:buClr>
                <a:srgbClr val="FFFF00"/>
              </a:buClr>
              <a:buSzPct val="120000"/>
              <a:buFont typeface="Wingdings 3" pitchFamily="18" charset="2"/>
              <a:buChar char=""/>
            </a:pPr>
            <a:r>
              <a:rPr lang="en-US" sz="2300" dirty="0">
                <a:solidFill>
                  <a:schemeClr val="bg1"/>
                </a:solidFill>
              </a:rPr>
              <a:t>Additionally, the lack of personalization in recommendations often leads to generic advice that fails to consider individual health parameters.</a:t>
            </a:r>
          </a:p>
          <a:p>
            <a:pPr marL="342900" indent="-342900" algn="just">
              <a:buClr>
                <a:srgbClr val="FFFF00"/>
              </a:buClr>
              <a:buSzPct val="120000"/>
              <a:buFont typeface="Wingdings 3" pitchFamily="18" charset="2"/>
              <a:buChar char=""/>
            </a:pPr>
            <a:r>
              <a:rPr lang="en-US" sz="2300" dirty="0">
                <a:solidFill>
                  <a:schemeClr val="bg1"/>
                </a:solidFill>
              </a:rPr>
              <a:t>Privacy concerns further compound these challenges, as users may be hesitant to share sensitive health information on online platforms.</a:t>
            </a:r>
          </a:p>
          <a:p>
            <a:pPr marL="342900" indent="-342900" algn="just">
              <a:buClr>
                <a:srgbClr val="FFFF00"/>
              </a:buClr>
              <a:buSzPct val="120000"/>
              <a:buFont typeface="Wingdings 3" pitchFamily="18" charset="2"/>
              <a:buChar char=""/>
            </a:pPr>
            <a:r>
              <a:rPr lang="en-US" sz="2300" dirty="0">
                <a:solidFill>
                  <a:schemeClr val="bg1"/>
                </a:solidFill>
              </a:rPr>
              <a:t>Moreover, the absence of a systematic approach to leveraging advanced technologies like Machine Learning leaves a gap in delivering accurate and tailored medical suggestions.</a:t>
            </a:r>
          </a:p>
          <a:p>
            <a:pPr marL="342900" indent="-342900" algn="just">
              <a:buClr>
                <a:srgbClr val="FFFF00"/>
              </a:buClr>
              <a:buSzPct val="120000"/>
              <a:buFont typeface="Wingdings 3" pitchFamily="18" charset="2"/>
              <a:buChar char=""/>
            </a:pPr>
            <a:r>
              <a:rPr lang="en-US" sz="2300" dirty="0">
                <a:solidFill>
                  <a:schemeClr val="bg1"/>
                </a:solidFill>
              </a:rPr>
              <a:t>During emergencies such as pandemics or natural disasters, the existing system may struggle to provide timely and reliable information, exacerbating the need for a more robust solution.</a:t>
            </a:r>
          </a:p>
        </p:txBody>
      </p:sp>
    </p:spTree>
    <p:extLst>
      <p:ext uri="{BB962C8B-B14F-4D97-AF65-F5344CB8AC3E}">
        <p14:creationId xmlns:p14="http://schemas.microsoft.com/office/powerpoint/2010/main" val="42279702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50"/>
                                        <p:tgtEl>
                                          <p:spTgt spid="3"/>
                                        </p:tgtEl>
                                      </p:cBhvr>
                                    </p:animEffect>
                                  </p:childTnLst>
                                </p:cTn>
                              </p:par>
                            </p:childTnLst>
                          </p:cTn>
                        </p:par>
                        <p:par>
                          <p:cTn id="8" fill="hold">
                            <p:stCondLst>
                              <p:cond delay="1250"/>
                            </p:stCondLst>
                            <p:childTnLst>
                              <p:par>
                                <p:cTn id="9" presetID="1" presetClass="entr" presetSubtype="0" fill="hold" grpId="0" nodeType="afterEffect">
                                  <p:stCondLst>
                                    <p:cond delay="25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lum/>
            <a:extLst>
              <a:ext uri="{BEBA8EAE-BF5A-486C-A8C5-ECC9F3942E4B}">
                <a14:imgProps xmlns:a14="http://schemas.microsoft.com/office/drawing/2010/main">
                  <a14:imgLayer r:embed="rId3">
                    <a14:imgEffect>
                      <a14:sharpenSoften amount="-25000"/>
                    </a14:imgEffect>
                    <a14:imgEffect>
                      <a14:colorTemperature colorTemp="5600"/>
                    </a14:imgEffect>
                    <a14:imgEffect>
                      <a14:brightnessContrast bright="-16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4" name="TextBox 3" hidden="1">
            <a:extLst>
              <a:ext uri="{FF2B5EF4-FFF2-40B4-BE49-F238E27FC236}">
                <a16:creationId xmlns:a16="http://schemas.microsoft.com/office/drawing/2014/main" id="{EFC2F62C-1A90-D8F7-985B-1BB33514C146}"/>
              </a:ext>
            </a:extLst>
          </p:cNvPr>
          <p:cNvSpPr txBox="1"/>
          <p:nvPr/>
        </p:nvSpPr>
        <p:spPr>
          <a:xfrm>
            <a:off x="4198279" y="1119219"/>
            <a:ext cx="3655659" cy="646331"/>
          </a:xfrm>
          <a:prstGeom prst="rect">
            <a:avLst/>
          </a:prstGeom>
          <a:solidFill>
            <a:schemeClr val="bg1">
              <a:lumMod val="85000"/>
            </a:schemeClr>
          </a:solidFill>
        </p:spPr>
        <p:txBody>
          <a:bodyPr wrap="square" rtlCol="0">
            <a:spAutoFit/>
          </a:bodyPr>
          <a:lstStyle/>
          <a:p>
            <a:pPr algn="r"/>
            <a:r>
              <a:rPr lang="en-GB" sz="3600" dirty="0">
                <a:solidFill>
                  <a:srgbClr val="FF0000"/>
                </a:solidFill>
                <a:effectLst>
                  <a:glow rad="228600">
                    <a:schemeClr val="bg1">
                      <a:lumMod val="75000"/>
                      <a:alpha val="40000"/>
                    </a:schemeClr>
                  </a:glow>
                </a:effectLst>
                <a:latin typeface="Arial Black" panose="020B0A04020102020204" pitchFamily="34" charset="0"/>
              </a:rPr>
              <a:t>CONCLUSION</a:t>
            </a:r>
            <a:endParaRPr lang="en-IN" sz="3600" dirty="0">
              <a:solidFill>
                <a:srgbClr val="FF0000"/>
              </a:solidFill>
              <a:effectLst>
                <a:glow rad="228600">
                  <a:schemeClr val="bg1">
                    <a:lumMod val="75000"/>
                    <a:alpha val="40000"/>
                  </a:schemeClr>
                </a:glow>
              </a:effectLst>
              <a:latin typeface="Arial Black" panose="020B0A04020102020204" pitchFamily="34" charset="0"/>
            </a:endParaRPr>
          </a:p>
        </p:txBody>
      </p:sp>
      <p:sp>
        <p:nvSpPr>
          <p:cNvPr id="5" name="TextBox 4" hidden="1">
            <a:extLst>
              <a:ext uri="{FF2B5EF4-FFF2-40B4-BE49-F238E27FC236}">
                <a16:creationId xmlns:a16="http://schemas.microsoft.com/office/drawing/2014/main" id="{06CC523C-AA4C-7181-FAC6-2A97478114D5}"/>
              </a:ext>
            </a:extLst>
          </p:cNvPr>
          <p:cNvSpPr txBox="1"/>
          <p:nvPr/>
        </p:nvSpPr>
        <p:spPr>
          <a:xfrm>
            <a:off x="4307594" y="3547964"/>
            <a:ext cx="12074487" cy="304698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Machine learning algorithms analyse large-scale patient data, electronic health records, drug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properties, and domain knowledge to generate accurate and tailored drug recommendations. These </a:t>
            </a:r>
          </a:p>
          <a:p>
            <a:pPr marL="342900" indent="-342900" algn="just">
              <a:buClr>
                <a:srgbClr val="FF0000"/>
              </a:buClr>
              <a:buSzPct val="101000"/>
              <a:buFont typeface="Webdings" pitchFamily="18" charset="2"/>
              <a:buChar char=""/>
            </a:pPr>
            <a:r>
              <a:rPr lang="en-GB" sz="2400" dirty="0" err="1">
                <a:solidFill>
                  <a:schemeClr val="bg1"/>
                </a:solidFill>
                <a:latin typeface="Fritz" panose="02000600000000000000" pitchFamily="2" charset="0"/>
              </a:rPr>
              <a:t>systes</a:t>
            </a:r>
            <a:r>
              <a:rPr lang="en-GB" sz="2400" dirty="0">
                <a:solidFill>
                  <a:schemeClr val="bg1"/>
                </a:solidFill>
                <a:latin typeface="Fritz" panose="02000600000000000000" pitchFamily="2" charset="0"/>
              </a:rPr>
              <a:t> leverage patient similarities, drug attributes, historical data, and complex patterns to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provide personalized suggestions, considering factors such as drug efficacy, safety, and </a:t>
            </a:r>
            <a:r>
              <a:rPr lang="en-GB" sz="2400" dirty="0" err="1">
                <a:solidFill>
                  <a:schemeClr val="bg1"/>
                </a:solidFill>
                <a:latin typeface="Fritz" panose="02000600000000000000" pitchFamily="2" charset="0"/>
              </a:rPr>
              <a:t>patientspecific</a:t>
            </a:r>
            <a:r>
              <a:rPr lang="en-GB" sz="2400" dirty="0">
                <a:solidFill>
                  <a:schemeClr val="bg1"/>
                </a:solidFill>
                <a:latin typeface="Fritz" panose="02000600000000000000" pitchFamily="2" charset="0"/>
              </a:rPr>
              <a:t> characteristics.</a:t>
            </a:r>
          </a:p>
        </p:txBody>
      </p:sp>
      <p:sp>
        <p:nvSpPr>
          <p:cNvPr id="2" name="TextBox 1" hidden="1"/>
          <p:cNvSpPr txBox="1"/>
          <p:nvPr/>
        </p:nvSpPr>
        <p:spPr>
          <a:xfrm>
            <a:off x="2963537" y="3205908"/>
            <a:ext cx="4538950" cy="369332"/>
          </a:xfrm>
          <a:prstGeom prst="flowChartDisplay">
            <a:avLst/>
          </a:prstGeom>
          <a:noFill/>
        </p:spPr>
        <p:txBody>
          <a:bodyPr wrap="square" rtlCol="0">
            <a:spAutoFit/>
          </a:bodyPr>
          <a:lstStyle/>
          <a:p>
            <a:endParaRPr lang="en-IN" dirty="0"/>
          </a:p>
        </p:txBody>
      </p:sp>
      <p:sp>
        <p:nvSpPr>
          <p:cNvPr id="3" name="TextBox 2"/>
          <p:cNvSpPr txBox="1"/>
          <p:nvPr/>
        </p:nvSpPr>
        <p:spPr>
          <a:xfrm>
            <a:off x="2493072" y="434749"/>
            <a:ext cx="5849957" cy="646331"/>
          </a:xfrm>
          <a:prstGeom prst="rect">
            <a:avLst/>
          </a:prstGeom>
          <a:noFill/>
        </p:spPr>
        <p:txBody>
          <a:bodyPr wrap="square" rtlCol="0">
            <a:spAutoFit/>
          </a:bodyPr>
          <a:lstStyle/>
          <a:p>
            <a:pPr algn="ctr"/>
            <a:r>
              <a:rPr lang="en-US" sz="3600" b="1" dirty="0">
                <a:ln w="12700">
                  <a:solidFill>
                    <a:schemeClr val="tx2">
                      <a:satMod val="155000"/>
                    </a:schemeClr>
                  </a:solidFill>
                  <a:prstDash val="solid"/>
                </a:ln>
                <a:solidFill>
                  <a:srgbClr val="FFFF00"/>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PROPOSED SYSTEM</a:t>
            </a:r>
            <a:endParaRPr lang="en-IN" sz="3600" b="1" dirty="0">
              <a:ln w="12700">
                <a:solidFill>
                  <a:schemeClr val="tx2">
                    <a:satMod val="155000"/>
                  </a:schemeClr>
                </a:solidFill>
                <a:prstDash val="solid"/>
              </a:ln>
              <a:solidFill>
                <a:srgbClr val="FFFF00"/>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7" name="TextBox 6"/>
          <p:cNvSpPr txBox="1"/>
          <p:nvPr/>
        </p:nvSpPr>
        <p:spPr>
          <a:xfrm>
            <a:off x="93307" y="1187461"/>
            <a:ext cx="8670274" cy="4832092"/>
          </a:xfrm>
          <a:prstGeom prst="rect">
            <a:avLst/>
          </a:prstGeom>
          <a:noFill/>
        </p:spPr>
        <p:txBody>
          <a:bodyPr wrap="square" rtlCol="0">
            <a:spAutoFit/>
          </a:bodyPr>
          <a:lstStyle/>
          <a:p>
            <a:pPr marL="457200" indent="-457200" algn="just">
              <a:buClr>
                <a:srgbClr val="FF0000"/>
              </a:buClr>
              <a:buSzPct val="129000"/>
              <a:buFont typeface="Webdings" pitchFamily="18" charset="2"/>
              <a:buChar char="@"/>
            </a:pPr>
            <a:r>
              <a:rPr lang="en-US" sz="2800" dirty="0">
                <a:solidFill>
                  <a:schemeClr val="bg1"/>
                </a:solidFill>
                <a:latin typeface="Arial" pitchFamily="34" charset="0"/>
                <a:cs typeface="Arial" pitchFamily="34" charset="0"/>
              </a:rPr>
              <a:t>Our system integrates advanced Machine Learning algorithms for precise medication recommendations. </a:t>
            </a:r>
          </a:p>
          <a:p>
            <a:pPr marL="457200" indent="-457200" algn="just">
              <a:buClr>
                <a:srgbClr val="FF0000"/>
              </a:buClr>
              <a:buSzPct val="129000"/>
              <a:buFont typeface="Webdings" pitchFamily="18" charset="2"/>
              <a:buChar char="@"/>
            </a:pPr>
            <a:r>
              <a:rPr lang="en-US" sz="2800" dirty="0">
                <a:solidFill>
                  <a:schemeClr val="bg1"/>
                </a:solidFill>
                <a:latin typeface="Arial" pitchFamily="34" charset="0"/>
                <a:cs typeface="Arial" pitchFamily="34" charset="0"/>
              </a:rPr>
              <a:t>Decision trees ensure reliable insights, even in critical medical scenarios.</a:t>
            </a:r>
          </a:p>
          <a:p>
            <a:pPr marL="457200" indent="-457200" algn="just">
              <a:buClr>
                <a:srgbClr val="FF0000"/>
              </a:buClr>
              <a:buSzPct val="129000"/>
              <a:buFont typeface="Webdings" pitchFamily="18" charset="2"/>
              <a:buChar char="@"/>
            </a:pPr>
            <a:r>
              <a:rPr lang="en-US" sz="2800" dirty="0">
                <a:solidFill>
                  <a:schemeClr val="bg1"/>
                </a:solidFill>
                <a:latin typeface="Arial" pitchFamily="34" charset="0"/>
                <a:cs typeface="Arial" pitchFamily="34" charset="0"/>
              </a:rPr>
              <a:t>Privacy measures provides secure handling of sensitive health data.</a:t>
            </a:r>
          </a:p>
          <a:p>
            <a:pPr marL="457200" indent="-457200" algn="just">
              <a:buClr>
                <a:srgbClr val="FF0000"/>
              </a:buClr>
              <a:buSzPct val="129000"/>
              <a:buFont typeface="Webdings" pitchFamily="18" charset="2"/>
              <a:buChar char="@"/>
            </a:pPr>
            <a:r>
              <a:rPr lang="en-US" sz="2800" dirty="0">
                <a:solidFill>
                  <a:schemeClr val="bg1"/>
                </a:solidFill>
                <a:latin typeface="Arial" pitchFamily="34" charset="0"/>
                <a:cs typeface="Arial" pitchFamily="34" charset="0"/>
              </a:rPr>
              <a:t>Users receive personalized medication insights based on individual health parameters.</a:t>
            </a:r>
          </a:p>
          <a:p>
            <a:pPr marL="457200" indent="-457200" algn="just">
              <a:buClr>
                <a:srgbClr val="FF0000"/>
              </a:buClr>
              <a:buSzPct val="129000"/>
              <a:buFont typeface="Webdings" pitchFamily="18" charset="2"/>
              <a:buChar char="@"/>
            </a:pPr>
            <a:r>
              <a:rPr lang="en-US" sz="2800" dirty="0">
                <a:solidFill>
                  <a:schemeClr val="bg1"/>
                </a:solidFill>
                <a:latin typeface="Arial" pitchFamily="34" charset="0"/>
                <a:cs typeface="Arial" pitchFamily="34" charset="0"/>
              </a:rPr>
              <a:t>Our system delivers timely responses during emergencies, providing swift healthcare advic</a:t>
            </a:r>
            <a:r>
              <a:rPr lang="en-US" sz="2800" dirty="0">
                <a:solidFill>
                  <a:schemeClr val="bg1"/>
                </a:solidFill>
              </a:rPr>
              <a:t>e.</a:t>
            </a:r>
          </a:p>
        </p:txBody>
      </p:sp>
    </p:spTree>
    <p:extLst>
      <p:ext uri="{BB962C8B-B14F-4D97-AF65-F5344CB8AC3E}">
        <p14:creationId xmlns:p14="http://schemas.microsoft.com/office/powerpoint/2010/main" val="106307095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1250"/>
                                        <p:tgtEl>
                                          <p:spTgt spid="3">
                                            <p:txEl>
                                              <p:pRg st="0" end="0"/>
                                            </p:txEl>
                                          </p:spTgt>
                                        </p:tgtEl>
                                      </p:cBhvr>
                                    </p:animEffect>
                                  </p:childTnLst>
                                </p:cTn>
                              </p:par>
                            </p:childTnLst>
                          </p:cTn>
                        </p:par>
                        <p:par>
                          <p:cTn id="8" fill="hold">
                            <p:stCondLst>
                              <p:cond delay="1250"/>
                            </p:stCondLst>
                            <p:childTnLst>
                              <p:par>
                                <p:cTn id="9" presetID="1" presetClass="entr" presetSubtype="0" fill="hold" grpId="0" nodeType="afterEffect">
                                  <p:stCondLst>
                                    <p:cond delay="250"/>
                                  </p:stCondLst>
                                  <p:childTnLst>
                                    <p:set>
                                      <p:cBhvr>
                                        <p:cTn id="10" dur="1" fill="hold">
                                          <p:stCondLst>
                                            <p:cond delay="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Diffused/>
                    </a14:imgEffect>
                    <a14:imgEffect>
                      <a14:sharpenSoften amount="-29000"/>
                    </a14:imgEffect>
                    <a14:imgEffect>
                      <a14:brightnessContrast bright="-16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383" y="517794"/>
            <a:ext cx="6499951" cy="6068312"/>
          </a:xfrm>
          <a:prstGeom prst="ellipse">
            <a:avLst/>
          </a:prstGeom>
          <a:solidFill>
            <a:schemeClr val="accent1"/>
          </a:solidFill>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hidden="1">
            <a:extLst>
              <a:ext uri="{FF2B5EF4-FFF2-40B4-BE49-F238E27FC236}">
                <a16:creationId xmlns:a16="http://schemas.microsoft.com/office/drawing/2014/main" id="{EFC2F62C-1A90-D8F7-985B-1BB33514C146}"/>
              </a:ext>
            </a:extLst>
          </p:cNvPr>
          <p:cNvSpPr txBox="1"/>
          <p:nvPr/>
        </p:nvSpPr>
        <p:spPr>
          <a:xfrm>
            <a:off x="4198279" y="1119219"/>
            <a:ext cx="3655659" cy="646331"/>
          </a:xfrm>
          <a:prstGeom prst="rect">
            <a:avLst/>
          </a:prstGeom>
          <a:solidFill>
            <a:schemeClr val="bg1">
              <a:lumMod val="85000"/>
            </a:schemeClr>
          </a:solidFill>
        </p:spPr>
        <p:txBody>
          <a:bodyPr wrap="square" rtlCol="0">
            <a:spAutoFit/>
          </a:bodyPr>
          <a:lstStyle/>
          <a:p>
            <a:pPr algn="r"/>
            <a:r>
              <a:rPr lang="en-GB" sz="3600" dirty="0">
                <a:solidFill>
                  <a:srgbClr val="FF0000"/>
                </a:solidFill>
                <a:effectLst>
                  <a:glow rad="228600">
                    <a:schemeClr val="bg1">
                      <a:lumMod val="75000"/>
                      <a:alpha val="40000"/>
                    </a:schemeClr>
                  </a:glow>
                </a:effectLst>
                <a:latin typeface="Arial Black" panose="020B0A04020102020204" pitchFamily="34" charset="0"/>
              </a:rPr>
              <a:t>CONCLUSION</a:t>
            </a:r>
            <a:endParaRPr lang="en-IN" sz="3600" dirty="0">
              <a:solidFill>
                <a:srgbClr val="FF0000"/>
              </a:solidFill>
              <a:effectLst>
                <a:glow rad="228600">
                  <a:schemeClr val="bg1">
                    <a:lumMod val="75000"/>
                    <a:alpha val="40000"/>
                  </a:schemeClr>
                </a:glow>
              </a:effectLst>
              <a:latin typeface="Arial Black" panose="020B0A04020102020204" pitchFamily="34" charset="0"/>
            </a:endParaRPr>
          </a:p>
        </p:txBody>
      </p:sp>
      <p:sp>
        <p:nvSpPr>
          <p:cNvPr id="5" name="TextBox 4" hidden="1">
            <a:extLst>
              <a:ext uri="{FF2B5EF4-FFF2-40B4-BE49-F238E27FC236}">
                <a16:creationId xmlns:a16="http://schemas.microsoft.com/office/drawing/2014/main" id="{06CC523C-AA4C-7181-FAC6-2A97478114D5}"/>
              </a:ext>
            </a:extLst>
          </p:cNvPr>
          <p:cNvSpPr txBox="1"/>
          <p:nvPr/>
        </p:nvSpPr>
        <p:spPr>
          <a:xfrm>
            <a:off x="4307594" y="3547964"/>
            <a:ext cx="12074487" cy="304698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Machine learning algorithms analyse large-scale patient data, electronic health records, drug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properties, and domain knowledge to generate accurate and tailored drug recommendations. These </a:t>
            </a:r>
          </a:p>
          <a:p>
            <a:pPr marL="342900" indent="-342900" algn="just">
              <a:buClr>
                <a:srgbClr val="FF0000"/>
              </a:buClr>
              <a:buSzPct val="101000"/>
              <a:buFont typeface="Webdings" pitchFamily="18" charset="2"/>
              <a:buChar char=""/>
            </a:pPr>
            <a:r>
              <a:rPr lang="en-GB" sz="2400" dirty="0" err="1">
                <a:solidFill>
                  <a:schemeClr val="bg1"/>
                </a:solidFill>
                <a:latin typeface="Fritz" panose="02000600000000000000" pitchFamily="2" charset="0"/>
              </a:rPr>
              <a:t>systes</a:t>
            </a:r>
            <a:r>
              <a:rPr lang="en-GB" sz="2400" dirty="0">
                <a:solidFill>
                  <a:schemeClr val="bg1"/>
                </a:solidFill>
                <a:latin typeface="Fritz" panose="02000600000000000000" pitchFamily="2" charset="0"/>
              </a:rPr>
              <a:t> leverage patient similarities, drug attributes, historical data, and complex patterns to </a:t>
            </a:r>
          </a:p>
          <a:p>
            <a:pPr marL="342900" indent="-342900" algn="just">
              <a:buClr>
                <a:srgbClr val="FF0000"/>
              </a:buClr>
              <a:buSzPct val="101000"/>
              <a:buFont typeface="Webdings" pitchFamily="18" charset="2"/>
              <a:buChar char=""/>
            </a:pPr>
            <a:r>
              <a:rPr lang="en-GB" sz="2400" dirty="0">
                <a:solidFill>
                  <a:schemeClr val="bg1"/>
                </a:solidFill>
                <a:latin typeface="Fritz" panose="02000600000000000000" pitchFamily="2" charset="0"/>
              </a:rPr>
              <a:t>provide personalized suggestions, considering factors such as drug efficacy, safety, and </a:t>
            </a:r>
            <a:r>
              <a:rPr lang="en-GB" sz="2400" dirty="0" err="1">
                <a:solidFill>
                  <a:schemeClr val="bg1"/>
                </a:solidFill>
                <a:latin typeface="Fritz" panose="02000600000000000000" pitchFamily="2" charset="0"/>
              </a:rPr>
              <a:t>patientspecific</a:t>
            </a:r>
            <a:r>
              <a:rPr lang="en-GB" sz="2400" dirty="0">
                <a:solidFill>
                  <a:schemeClr val="bg1"/>
                </a:solidFill>
                <a:latin typeface="Fritz" panose="02000600000000000000" pitchFamily="2" charset="0"/>
              </a:rPr>
              <a:t> characteristics.</a:t>
            </a:r>
          </a:p>
        </p:txBody>
      </p:sp>
      <p:sp>
        <p:nvSpPr>
          <p:cNvPr id="2" name="TextBox 1" hidden="1"/>
          <p:cNvSpPr txBox="1"/>
          <p:nvPr/>
        </p:nvSpPr>
        <p:spPr>
          <a:xfrm>
            <a:off x="2963537" y="3205908"/>
            <a:ext cx="4538950" cy="369332"/>
          </a:xfrm>
          <a:prstGeom prst="flowChartDisplay">
            <a:avLst/>
          </a:prstGeom>
          <a:noFill/>
        </p:spPr>
        <p:txBody>
          <a:bodyPr wrap="square" rtlCol="0">
            <a:spAutoFit/>
          </a:bodyPr>
          <a:lstStyle/>
          <a:p>
            <a:endParaRPr lang="en-IN" dirty="0"/>
          </a:p>
        </p:txBody>
      </p:sp>
      <p:sp>
        <p:nvSpPr>
          <p:cNvPr id="10" name="TextBox 9"/>
          <p:cNvSpPr txBox="1"/>
          <p:nvPr/>
        </p:nvSpPr>
        <p:spPr>
          <a:xfrm>
            <a:off x="-55082" y="1225689"/>
            <a:ext cx="6323680" cy="5632311"/>
          </a:xfrm>
          <a:prstGeom prst="rect">
            <a:avLst/>
          </a:prstGeom>
          <a:noFill/>
        </p:spPr>
        <p:txBody>
          <a:bodyPr wrap="square" numCol="1" rtlCol="0">
            <a:spAutoFit/>
          </a:bodyPr>
          <a:lstStyle/>
          <a:p>
            <a:pPr marL="360000" indent="-342900" algn="just">
              <a:buClr>
                <a:srgbClr val="FF0000"/>
              </a:buClr>
              <a:buSzPct val="125000"/>
              <a:buFont typeface="Webdings" pitchFamily="18" charset="2"/>
              <a:buChar char="@"/>
            </a:pPr>
            <a:r>
              <a:rPr lang="en-US" sz="3000" dirty="0">
                <a:solidFill>
                  <a:schemeClr val="bg1"/>
                </a:solidFill>
              </a:rPr>
              <a:t>  An simple interface enhances user experience and easy access to medical suggestions.</a:t>
            </a:r>
            <a:endParaRPr lang="en-IN" sz="3000" dirty="0">
              <a:solidFill>
                <a:schemeClr val="bg1"/>
              </a:solidFill>
            </a:endParaRPr>
          </a:p>
          <a:p>
            <a:pPr marL="360000" indent="-342900" algn="just">
              <a:buClr>
                <a:srgbClr val="FF0000"/>
              </a:buClr>
              <a:buSzPct val="125000"/>
              <a:buFont typeface="Webdings" pitchFamily="18" charset="2"/>
              <a:buChar char="@"/>
            </a:pPr>
            <a:r>
              <a:rPr lang="en-US" sz="3000" dirty="0">
                <a:solidFill>
                  <a:schemeClr val="bg1"/>
                </a:solidFill>
              </a:rPr>
              <a:t>  Continuous learning mechanisms adapt to evolving medical knowledge and user feedback.</a:t>
            </a:r>
            <a:endParaRPr lang="en-IN" sz="3000" dirty="0">
              <a:solidFill>
                <a:schemeClr val="bg1"/>
              </a:solidFill>
            </a:endParaRPr>
          </a:p>
          <a:p>
            <a:pPr marL="360000" indent="-342900" algn="just">
              <a:buClr>
                <a:srgbClr val="FF0000"/>
              </a:buClr>
              <a:buSzPct val="125000"/>
              <a:buFont typeface="Webdings" pitchFamily="18" charset="2"/>
              <a:buChar char="@"/>
            </a:pPr>
            <a:r>
              <a:rPr lang="en-US" sz="3000" dirty="0">
                <a:solidFill>
                  <a:schemeClr val="bg1"/>
                </a:solidFill>
              </a:rPr>
              <a:t> Multi-platform accessibility ensures users can seek advice anytime, anywhere.</a:t>
            </a:r>
            <a:endParaRPr lang="en-IN" sz="3000" dirty="0">
              <a:solidFill>
                <a:schemeClr val="bg1"/>
              </a:solidFill>
            </a:endParaRPr>
          </a:p>
          <a:p>
            <a:pPr marL="360000" indent="-342900" algn="just">
              <a:buClr>
                <a:srgbClr val="FF0000"/>
              </a:buClr>
              <a:buSzPct val="125000"/>
              <a:buFont typeface="Webdings" pitchFamily="18" charset="2"/>
              <a:buChar char="@"/>
            </a:pPr>
            <a:r>
              <a:rPr lang="en-US" sz="3000" dirty="0">
                <a:solidFill>
                  <a:schemeClr val="bg1"/>
                </a:solidFill>
              </a:rPr>
              <a:t>  Transparent algorithms build trust by revealing the technology behind medical suggestions.</a:t>
            </a:r>
            <a:endParaRPr lang="en-IN" sz="3000" dirty="0">
              <a:solidFill>
                <a:schemeClr val="bg1"/>
              </a:solidFill>
            </a:endParaRPr>
          </a:p>
        </p:txBody>
      </p:sp>
    </p:spTree>
    <p:extLst>
      <p:ext uri="{BB962C8B-B14F-4D97-AF65-F5344CB8AC3E}">
        <p14:creationId xmlns:p14="http://schemas.microsoft.com/office/powerpoint/2010/main" val="2283473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2F62C-1A90-D8F7-985B-1BB33514C146}"/>
              </a:ext>
            </a:extLst>
          </p:cNvPr>
          <p:cNvSpPr txBox="1"/>
          <p:nvPr/>
        </p:nvSpPr>
        <p:spPr>
          <a:xfrm>
            <a:off x="3010142" y="650125"/>
            <a:ext cx="6171715" cy="646331"/>
          </a:xfrm>
          <a:prstGeom prst="rect">
            <a:avLst/>
          </a:prstGeom>
          <a:noFill/>
        </p:spPr>
        <p:txBody>
          <a:bodyPr wrap="square" rtlCol="0">
            <a:spAutoFit/>
          </a:bodyPr>
          <a:lstStyle/>
          <a:p>
            <a:pPr algn="r"/>
            <a:r>
              <a:rPr lang="en-GB" sz="3600" dirty="0">
                <a:effectLst>
                  <a:glow rad="228600">
                    <a:schemeClr val="bg1">
                      <a:lumMod val="75000"/>
                      <a:alpha val="40000"/>
                    </a:schemeClr>
                  </a:glow>
                </a:effectLst>
                <a:latin typeface="High Tower Text" panose="02040502050506030303" pitchFamily="18" charset="0"/>
              </a:rPr>
              <a:t>SYSTEM REQUIREMENTS</a:t>
            </a:r>
            <a:endParaRPr lang="en-IN" sz="3600" dirty="0">
              <a:effectLst>
                <a:glow rad="228600">
                  <a:schemeClr val="bg1">
                    <a:lumMod val="75000"/>
                    <a:alpha val="40000"/>
                  </a:schemeClr>
                </a:glow>
              </a:effectLst>
              <a:latin typeface="High Tower Text" panose="02040502050506030303" pitchFamily="18" charset="0"/>
            </a:endParaRPr>
          </a:p>
        </p:txBody>
      </p:sp>
      <p:sp>
        <p:nvSpPr>
          <p:cNvPr id="2" name="TextBox 1">
            <a:extLst>
              <a:ext uri="{FF2B5EF4-FFF2-40B4-BE49-F238E27FC236}">
                <a16:creationId xmlns:a16="http://schemas.microsoft.com/office/drawing/2014/main" id="{1A48156A-9B6E-2DC0-AAA3-57736A4FE042}"/>
              </a:ext>
            </a:extLst>
          </p:cNvPr>
          <p:cNvSpPr txBox="1"/>
          <p:nvPr/>
        </p:nvSpPr>
        <p:spPr>
          <a:xfrm>
            <a:off x="611541" y="1689020"/>
            <a:ext cx="5305850" cy="4154984"/>
          </a:xfrm>
          <a:prstGeom prst="rect">
            <a:avLst/>
          </a:prstGeom>
          <a:noFill/>
        </p:spPr>
        <p:txBody>
          <a:bodyPr wrap="square" rtlCol="0">
            <a:spAutoFit/>
          </a:bodyPr>
          <a:lstStyle/>
          <a:p>
            <a:r>
              <a:rPr lang="en-GB" sz="2400" b="1" dirty="0">
                <a:solidFill>
                  <a:schemeClr val="tx1">
                    <a:lumMod val="85000"/>
                    <a:lumOff val="15000"/>
                  </a:schemeClr>
                </a:solidFill>
                <a:latin typeface="Fritz" panose="02000600000000000000" pitchFamily="2" charset="0"/>
              </a:rPr>
              <a:t>Hardware :</a:t>
            </a: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System : Pentium i3 Processor.</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Hard Disk : 500 GB.</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Monitor : 15’’ LED.</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Input Devices : Keyboard, Mouse.</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Ram : 8 G</a:t>
            </a:r>
          </a:p>
          <a:p>
            <a:endParaRPr lang="en-GB" sz="2400" b="1" dirty="0">
              <a:solidFill>
                <a:schemeClr val="tx1">
                  <a:lumMod val="85000"/>
                  <a:lumOff val="15000"/>
                </a:schemeClr>
              </a:solidFill>
              <a:latin typeface="Fritz" panose="02000600000000000000" pitchFamily="2" charset="0"/>
            </a:endParaRPr>
          </a:p>
        </p:txBody>
      </p:sp>
      <p:sp>
        <p:nvSpPr>
          <p:cNvPr id="3" name="TextBox 2">
            <a:extLst>
              <a:ext uri="{FF2B5EF4-FFF2-40B4-BE49-F238E27FC236}">
                <a16:creationId xmlns:a16="http://schemas.microsoft.com/office/drawing/2014/main" id="{4FDA6B3A-2863-3F49-5CB4-6F50AFCB5ECE}"/>
              </a:ext>
            </a:extLst>
          </p:cNvPr>
          <p:cNvSpPr txBox="1"/>
          <p:nvPr/>
        </p:nvSpPr>
        <p:spPr>
          <a:xfrm>
            <a:off x="6528932" y="1689020"/>
            <a:ext cx="5305850" cy="3046988"/>
          </a:xfrm>
          <a:prstGeom prst="rect">
            <a:avLst/>
          </a:prstGeom>
          <a:noFill/>
        </p:spPr>
        <p:txBody>
          <a:bodyPr wrap="square" rtlCol="0">
            <a:spAutoFit/>
          </a:bodyPr>
          <a:lstStyle/>
          <a:p>
            <a:r>
              <a:rPr lang="en-GB" sz="2400" b="1" dirty="0">
                <a:solidFill>
                  <a:schemeClr val="tx1">
                    <a:lumMod val="85000"/>
                    <a:lumOff val="15000"/>
                  </a:schemeClr>
                </a:solidFill>
                <a:latin typeface="Fritz" panose="02000600000000000000" pitchFamily="2" charset="0"/>
              </a:rPr>
              <a:t>Software :</a:t>
            </a: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Operating system : Windows 10 / 11.</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Coding Language : Python 3.10.9.</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Web Framework : Flask.</a:t>
            </a:r>
          </a:p>
          <a:p>
            <a:pPr marL="342900" indent="-342900">
              <a:buFont typeface="Arial" panose="020B0604020202020204" pitchFamily="34" charset="0"/>
              <a:buChar char="•"/>
            </a:pPr>
            <a:endParaRPr lang="en-GB" sz="2400" dirty="0">
              <a:solidFill>
                <a:schemeClr val="tx1">
                  <a:lumMod val="85000"/>
                  <a:lumOff val="15000"/>
                </a:schemeClr>
              </a:solidFill>
              <a:latin typeface="Fritz" panose="02000600000000000000" pitchFamily="2" charset="0"/>
            </a:endParaRPr>
          </a:p>
          <a:p>
            <a:pPr marL="342900" indent="-342900">
              <a:buFont typeface="Arial" panose="020B0604020202020204" pitchFamily="34" charset="0"/>
              <a:buChar char="•"/>
            </a:pPr>
            <a:r>
              <a:rPr lang="en-GB" sz="2400" dirty="0">
                <a:solidFill>
                  <a:schemeClr val="tx1">
                    <a:lumMod val="85000"/>
                    <a:lumOff val="15000"/>
                  </a:schemeClr>
                </a:solidFill>
                <a:latin typeface="Fritz" panose="02000600000000000000" pitchFamily="2" charset="0"/>
              </a:rPr>
              <a:t>Frontend : HTML, CSS, JavaScript.</a:t>
            </a:r>
            <a:endParaRPr lang="en-GB" sz="2400" b="1" dirty="0">
              <a:solidFill>
                <a:schemeClr val="tx1">
                  <a:lumMod val="85000"/>
                  <a:lumOff val="15000"/>
                </a:schemeClr>
              </a:solidFill>
              <a:latin typeface="Fritz" panose="02000600000000000000" pitchFamily="2" charset="0"/>
            </a:endParaRPr>
          </a:p>
        </p:txBody>
      </p:sp>
    </p:spTree>
    <p:extLst>
      <p:ext uri="{BB962C8B-B14F-4D97-AF65-F5344CB8AC3E}">
        <p14:creationId xmlns:p14="http://schemas.microsoft.com/office/powerpoint/2010/main" val="2912434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778</TotalTime>
  <Words>904</Words>
  <Application>Microsoft Office PowerPoint</Application>
  <PresentationFormat>Widescreen</PresentationFormat>
  <Paragraphs>86</Paragraphs>
  <Slides>19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vt:lpstr>
      <vt:lpstr>Arial Black</vt:lpstr>
      <vt:lpstr>Arial Rounded MT Bold</vt:lpstr>
      <vt:lpstr>Calibri</vt:lpstr>
      <vt:lpstr>Calibri Light</vt:lpstr>
      <vt:lpstr>Constantia</vt:lpstr>
      <vt:lpstr>Dubai Light</vt:lpstr>
      <vt:lpstr>Fritz</vt:lpstr>
      <vt:lpstr>High Tower Text</vt:lpstr>
      <vt:lpstr>Times New Roman</vt:lpstr>
      <vt:lpstr>Tw Cen MT Condensed Extra Bold</vt:lpstr>
      <vt:lpstr>Webdings</vt:lpstr>
      <vt:lpstr>Wingdings</vt:lpstr>
      <vt:lpstr>Wingdings 3</vt:lpstr>
      <vt:lpstr>Office Theme</vt:lpstr>
      <vt:lpstr>ADHOC NETWORK TECH COMPANY</vt:lpstr>
      <vt:lpstr>DRUG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RECOMMENDATION SYSTEM</dc:title>
  <dc:creator>sandhya karthik guntamukkala</dc:creator>
  <cp:lastModifiedBy>Ravikishore Surampudi</cp:lastModifiedBy>
  <cp:revision>44</cp:revision>
  <dcterms:created xsi:type="dcterms:W3CDTF">2024-04-02T05:41:28Z</dcterms:created>
  <dcterms:modified xsi:type="dcterms:W3CDTF">2024-04-23T07:41:43Z</dcterms:modified>
</cp:coreProperties>
</file>